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62"/>
  </p:notesMasterIdLst>
  <p:sldIdLst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6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283" r:id="rId59"/>
    <p:sldId id="317" r:id="rId60"/>
    <p:sldId id="284" r:id="rId6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97CA26-96CA-4F34-925A-7BA492F0CCF9}" v="172" dt="2021-10-06T04:08:06.874"/>
    <p1510:client id="{DB1D2757-AC90-4322-9D1B-D2294E10B97E}" v="2694" dt="2021-10-06T09:32:00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BEC4B-960A-4F2C-A9AD-05F2709CA4D8}" type="datetimeFigureOut">
              <a:rPr lang="ru-RU"/>
              <a:t>06.10.2021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09122-DDD3-43A2-98A3-6A71CD6C9DE3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02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74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0919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68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66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205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028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5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5107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2314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508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022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164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458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6853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33678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14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11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9969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0239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738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433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249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532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4408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423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6501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1165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5739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58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6872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833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2098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656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9904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4324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2080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6570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5657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9295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131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33970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33907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9430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977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591844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744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50240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4301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6958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7915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995FEF2D-8E0D-47F7-AA14-A411115B772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0C56290-28C5-41D4-9CD6-7393397C091B}" type="slidenum">
              <a:rPr lang="ru-RU" altLang="ru-RU"/>
              <a:pPr algn="r" eaLnBrk="1" hangingPunct="1"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4ECA365-10D6-4703-9AC0-EDFC2290EB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7DD9B5B-590B-4267-BB74-7E298A0A8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756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929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746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6960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ФИО преподавателя</a:t>
            </a:r>
          </a:p>
          <a:p>
            <a:pPr lvl="0"/>
            <a:r>
              <a:rPr lang="ru-RU" dirty="0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2057400"/>
            <a:ext cx="9144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 dirty="0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1178878"/>
            <a:ext cx="9144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662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6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23744"/>
            <a:ext cx="105156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36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3273"/>
            <a:ext cx="10515600" cy="121869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2414016"/>
            <a:ext cx="515620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2414015"/>
            <a:ext cx="515620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25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5077" y="1033273"/>
            <a:ext cx="105156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25078" y="2099469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3006725"/>
            <a:ext cx="5158316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2099469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3006726"/>
            <a:ext cx="5183717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55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6065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43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020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4"/>
            <a:ext cx="3932767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04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5"/>
            <a:ext cx="3932767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901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2790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2606040"/>
            <a:ext cx="105156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671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1152143"/>
            <a:ext cx="2628900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1152144"/>
            <a:ext cx="7683500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32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89" y="1197276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D04E3D8-9551-C44F-AA1F-D38C85BA4D52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262070-2A5E-5642-84A2-C705DC405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0336" y="2693773"/>
            <a:ext cx="11132065" cy="34323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91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06.10.2021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29"/>
            <a:ext cx="12192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7393853" y="-44722"/>
            <a:ext cx="4798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031999" y="6419001"/>
            <a:ext cx="196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" y="0"/>
            <a:ext cx="2003076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html5book/pen/QMLRL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html5book.ru/css3-animation/" TargetMode="External"/><Relationship Id="rId2" Type="http://schemas.openxmlformats.org/officeDocument/2006/relationships/hyperlink" Target="https://html5book.ru/css-position/" TargetMode="Externa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html5book.ru/css3-mediazaprosy/" TargetMode="External"/><Relationship Id="rId4" Type="http://schemas.openxmlformats.org/officeDocument/2006/relationships/hyperlink" Target="https://learn.javascript.ru/css-animation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68000">
              <a:schemeClr val="bg1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16771" y="6083372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PT Sans"/>
              </a:rPr>
              <a:t>Online</a:t>
            </a:r>
            <a:r>
              <a:rPr lang="ru-RU" sz="1400" b="1">
                <a:solidFill>
                  <a:schemeClr val="bg1"/>
                </a:solidFill>
                <a:latin typeface="PT Sans"/>
              </a:rPr>
              <a:t>-</a:t>
            </a:r>
            <a:r>
              <a:rPr lang="en-US" sz="1400" b="1">
                <a:solidFill>
                  <a:schemeClr val="bg1"/>
                </a:solidFill>
                <a:latin typeface="PT Sans"/>
              </a:rPr>
              <a:t>edu.mirea.ru</a:t>
            </a:r>
            <a:endParaRPr lang="ru-RU" sz="1400" b="1">
              <a:solidFill>
                <a:schemeClr val="bg1"/>
              </a:solidFill>
              <a:latin typeface="PT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744" y="1718430"/>
            <a:ext cx="8452735" cy="2009612"/>
          </a:xfrm>
        </p:spPr>
        <p:txBody>
          <a:bodyPr lIns="91440" tIns="45720" rIns="91440" bIns="45720" anchor="b"/>
          <a:lstStyle/>
          <a:p>
            <a:pPr algn="ctr"/>
            <a:r>
              <a:rPr lang="ru-RU" altLang="ru-RU" sz="4800" b="1" dirty="0">
                <a:cs typeface="Calibri Light"/>
              </a:rPr>
              <a:t>Разработка клиентских частей интернет ресурсов </a:t>
            </a:r>
            <a:br>
              <a:rPr lang="ru-RU" altLang="ru-RU" sz="4800" dirty="0"/>
            </a:br>
            <a:r>
              <a:rPr lang="ru-RU" altLang="ru-RU" sz="4800" b="1" dirty="0"/>
              <a:t>осень-зима 2021</a:t>
            </a:r>
            <a:endParaRPr lang="ru-RU" sz="4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05CABD-092D-4CC1-B799-8089F630E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ФИО преподавателя</a:t>
            </a:r>
            <a:r>
              <a:rPr lang="en-US" dirty="0"/>
              <a:t>: </a:t>
            </a:r>
            <a:r>
              <a:rPr lang="ru-RU" dirty="0"/>
              <a:t> </a:t>
            </a:r>
            <a:r>
              <a:rPr lang="ru-RU" altLang="ru-RU" dirty="0"/>
              <a:t>Матчин Василий Тимофеевич</a:t>
            </a:r>
            <a:endParaRPr lang="ru-RU" altLang="ru-RU" sz="1400" i="1" dirty="0"/>
          </a:p>
          <a:p>
            <a:endParaRPr lang="ru-RU" dirty="0"/>
          </a:p>
          <a:p>
            <a:r>
              <a:rPr lang="en-US" dirty="0"/>
              <a:t>e-mail: matchin@mirea.ru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02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10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781713" cy="1247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 err="1">
                <a:latin typeface="Arial"/>
                <a:cs typeface="Arial"/>
              </a:rPr>
              <a:t>flex-flow</a:t>
            </a:r>
            <a:r>
              <a:rPr lang="ru-RU" sz="1800" b="1" dirty="0">
                <a:latin typeface="Arial"/>
                <a:cs typeface="Arial"/>
              </a:rPr>
              <a:t> (Применяется к: родительскому элементу </a:t>
            </a:r>
            <a:r>
              <a:rPr lang="ru-RU" sz="1800" b="1" dirty="0" err="1">
                <a:latin typeface="Arial"/>
                <a:cs typeface="Arial"/>
              </a:rPr>
              <a:t>flex</a:t>
            </a:r>
            <a:r>
              <a:rPr lang="ru-RU" sz="1800" b="1" dirty="0">
                <a:latin typeface="Arial"/>
                <a:cs typeface="Arial"/>
              </a:rPr>
              <a:t>-контейнера)</a:t>
            </a:r>
            <a:br>
              <a:rPr lang="ru-RU" sz="1800" b="1" dirty="0">
                <a:latin typeface="Arial"/>
                <a:cs typeface="Arial"/>
              </a:rPr>
            </a:br>
            <a:r>
              <a:rPr lang="ru-RU" sz="1800" dirty="0">
                <a:latin typeface="Arial"/>
                <a:cs typeface="Arial"/>
              </a:rPr>
              <a:t>Это сокращение для </a:t>
            </a:r>
            <a:r>
              <a:rPr lang="ru-RU" sz="1800" dirty="0" err="1">
                <a:latin typeface="Arial"/>
                <a:cs typeface="Arial"/>
              </a:rPr>
              <a:t>flex-direction</a:t>
            </a:r>
            <a:r>
              <a:rPr lang="ru-RU" sz="1800" dirty="0">
                <a:latin typeface="Arial"/>
                <a:cs typeface="Arial"/>
              </a:rPr>
              <a:t> и </a:t>
            </a:r>
            <a:r>
              <a:rPr lang="ru-RU" sz="1800" dirty="0" err="1">
                <a:latin typeface="Arial"/>
                <a:cs typeface="Arial"/>
              </a:rPr>
              <a:t>flex-wrap</a:t>
            </a:r>
            <a:r>
              <a:rPr lang="ru-RU" sz="1800" dirty="0">
                <a:latin typeface="Arial"/>
                <a:cs typeface="Arial"/>
              </a:rPr>
              <a:t> свойств, которые вместе определяют основные и поперечные оси </a:t>
            </a:r>
            <a:r>
              <a:rPr lang="ru-RU" sz="1800" dirty="0" err="1">
                <a:latin typeface="Arial"/>
                <a:cs typeface="Arial"/>
              </a:rPr>
              <a:t>flex</a:t>
            </a:r>
            <a:r>
              <a:rPr lang="ru-RU" sz="1800" dirty="0">
                <a:latin typeface="Arial"/>
                <a:cs typeface="Arial"/>
              </a:rPr>
              <a:t> контейнера. Значением по умолчанию является </a:t>
            </a:r>
            <a:r>
              <a:rPr lang="ru-RU" sz="1800" dirty="0" err="1">
                <a:latin typeface="Arial"/>
                <a:cs typeface="Arial"/>
              </a:rPr>
              <a:t>row</a:t>
            </a:r>
            <a:r>
              <a:rPr lang="ru-RU" sz="1800" dirty="0">
                <a:latin typeface="Arial"/>
                <a:cs typeface="Arial"/>
              </a:rPr>
              <a:t> </a:t>
            </a:r>
            <a:r>
              <a:rPr lang="ru-RU" sz="1800" dirty="0" err="1">
                <a:latin typeface="Arial"/>
                <a:cs typeface="Arial"/>
              </a:rPr>
              <a:t>nowrap</a:t>
            </a:r>
            <a:r>
              <a:rPr lang="ru-RU" sz="1800" dirty="0">
                <a:latin typeface="Arial"/>
                <a:cs typeface="Arial"/>
              </a:rPr>
              <a:t>.</a:t>
            </a:r>
            <a:endParaRPr lang="ru-RU" b="1" dirty="0">
              <a:latin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C1100300-9D90-48D9-A84D-5F941D87B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7779" y="3278703"/>
            <a:ext cx="8576441" cy="268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11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3016" y="1577537"/>
            <a:ext cx="9781713" cy="67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 err="1">
                <a:latin typeface="Arial"/>
                <a:cs typeface="Arial"/>
              </a:rPr>
              <a:t>justify-content</a:t>
            </a:r>
            <a:r>
              <a:rPr lang="ru-RU" sz="1800" b="1" dirty="0">
                <a:latin typeface="Arial"/>
                <a:cs typeface="Arial"/>
              </a:rPr>
              <a:t> </a:t>
            </a:r>
            <a:r>
              <a:rPr lang="ru-RU" sz="1800" dirty="0">
                <a:latin typeface="Arial"/>
                <a:cs typeface="Arial"/>
              </a:rPr>
              <a:t>- Это свойство определяет выравнивание вдоль главной оси. Оно помогает распределить дополнительный остаток свободного пространства, когда все </a:t>
            </a:r>
            <a:r>
              <a:rPr lang="ru-RU" sz="1800" dirty="0" err="1">
                <a:latin typeface="Arial"/>
                <a:cs typeface="Arial"/>
              </a:rPr>
              <a:t>flex</a:t>
            </a:r>
            <a:r>
              <a:rPr lang="ru-RU" sz="1800" dirty="0">
                <a:latin typeface="Arial"/>
                <a:cs typeface="Arial"/>
              </a:rPr>
              <a:t> элементы в строке негибкие, либо гибкие, но достигли своего максимального размера.</a:t>
            </a: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46E7BAC5-4DE0-4E2D-8209-67448B350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5634" y="2518979"/>
            <a:ext cx="2560732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318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766616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12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BCF80-CA11-4EAE-AC36-9E60DBFDB429}"/>
              </a:ext>
            </a:extLst>
          </p:cNvPr>
          <p:cNvSpPr txBox="1"/>
          <p:nvPr/>
        </p:nvSpPr>
        <p:spPr>
          <a:xfrm>
            <a:off x="1676400" y="3962399"/>
            <a:ext cx="848885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flex-start</a:t>
            </a:r>
            <a:r>
              <a:rPr lang="en-US" dirty="0">
                <a:ea typeface="+mn-lt"/>
                <a:cs typeface="+mn-lt"/>
              </a:rPr>
              <a:t> (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умолчанию</a:t>
            </a:r>
            <a:r>
              <a:rPr lang="en-US" dirty="0">
                <a:ea typeface="+mn-lt"/>
                <a:cs typeface="+mn-lt"/>
              </a:rPr>
              <a:t>):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сдвинуты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начало</a:t>
            </a:r>
            <a:r>
              <a:rPr lang="en-US" dirty="0">
                <a:ea typeface="+mn-lt"/>
                <a:cs typeface="+mn-lt"/>
              </a:rPr>
              <a:t> flex-direction </a:t>
            </a:r>
            <a:r>
              <a:rPr lang="en-US" dirty="0" err="1">
                <a:ea typeface="+mn-lt"/>
                <a:cs typeface="+mn-lt"/>
              </a:rPr>
              <a:t>направления</a:t>
            </a:r>
            <a:r>
              <a:rPr lang="en-US" dirty="0">
                <a:ea typeface="+mn-lt"/>
                <a:cs typeface="+mn-lt"/>
              </a:rPr>
              <a:t>.</a:t>
            </a:r>
            <a:endParaRPr lang="ru-RU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flex-end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сдвинуты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ближе</a:t>
            </a:r>
            <a:r>
              <a:rPr lang="en-US" dirty="0">
                <a:ea typeface="+mn-lt"/>
                <a:cs typeface="+mn-lt"/>
              </a:rPr>
              <a:t> к </a:t>
            </a:r>
            <a:r>
              <a:rPr lang="en-US" dirty="0" err="1">
                <a:ea typeface="+mn-lt"/>
                <a:cs typeface="+mn-lt"/>
              </a:rPr>
              <a:t>концу</a:t>
            </a:r>
            <a:r>
              <a:rPr lang="en-US" dirty="0">
                <a:ea typeface="+mn-lt"/>
                <a:cs typeface="+mn-lt"/>
              </a:rPr>
              <a:t> flex </a:t>
            </a:r>
            <a:r>
              <a:rPr lang="en-US" dirty="0" err="1">
                <a:ea typeface="+mn-lt"/>
                <a:cs typeface="+mn-lt"/>
              </a:rPr>
              <a:t>направления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center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центрированы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вдоль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линии</a:t>
            </a:r>
            <a:endParaRPr lang="en-US" dirty="0" err="1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space-between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равномерно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распределены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линии</a:t>
            </a:r>
            <a:r>
              <a:rPr lang="en-US" dirty="0">
                <a:ea typeface="+mn-lt"/>
                <a:cs typeface="+mn-lt"/>
              </a:rPr>
              <a:t>; </a:t>
            </a:r>
            <a:r>
              <a:rPr lang="en-US" dirty="0" err="1">
                <a:ea typeface="+mn-lt"/>
                <a:cs typeface="+mn-lt"/>
              </a:rPr>
              <a:t>первый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элемент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находится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начале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строки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последний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элемент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конце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строки</a:t>
            </a:r>
            <a:endParaRPr lang="ru-RU" dirty="0" err="1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space-around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равномерно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распределены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линии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одинаковым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пространством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вокруг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них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space-evenly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распределяются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таким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образом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чтобы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расстояние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между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любыми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двумя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элементами</a:t>
            </a:r>
            <a:r>
              <a:rPr lang="en-US" dirty="0">
                <a:ea typeface="+mn-lt"/>
                <a:cs typeface="+mn-lt"/>
              </a:rPr>
              <a:t> (и </a:t>
            </a:r>
            <a:r>
              <a:rPr lang="en-US" dirty="0" err="1">
                <a:ea typeface="+mn-lt"/>
                <a:cs typeface="+mn-lt"/>
              </a:rPr>
              <a:t>расстояние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краев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было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одинаковым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endParaRPr lang="en-US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30A44F3B-E5E5-429F-8F9C-931B8859C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435" y="1409411"/>
            <a:ext cx="7744372" cy="2445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7051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13</a:t>
            </a:r>
            <a:endParaRPr lang="ru-RU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650334" cy="41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 err="1">
                <a:latin typeface="Arial"/>
                <a:cs typeface="Arial"/>
              </a:rPr>
              <a:t>align-items</a:t>
            </a:r>
            <a:r>
              <a:rPr lang="ru-RU" sz="1800" dirty="0">
                <a:latin typeface="Arial"/>
                <a:cs typeface="Arial"/>
              </a:rPr>
              <a:t> - Это свойство определяет поведение по умолчанию того, как </a:t>
            </a:r>
            <a:r>
              <a:rPr lang="ru-RU" sz="1800" dirty="0" err="1">
                <a:latin typeface="Arial"/>
                <a:cs typeface="Arial"/>
              </a:rPr>
              <a:t>flex</a:t>
            </a:r>
            <a:r>
              <a:rPr lang="ru-RU" sz="1800" dirty="0">
                <a:latin typeface="Arial"/>
                <a:cs typeface="Arial"/>
              </a:rPr>
              <a:t> элементы располагаются вдоль поперечной оси на текущей линии</a:t>
            </a:r>
            <a:endParaRPr lang="ru-RU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FF737A25-1EB6-424C-ABB2-37B6C9885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016" y="2660926"/>
            <a:ext cx="3134340" cy="395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009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766616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14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BCF80-CA11-4EAE-AC36-9E60DBFDB429}"/>
              </a:ext>
            </a:extLst>
          </p:cNvPr>
          <p:cNvSpPr txBox="1"/>
          <p:nvPr/>
        </p:nvSpPr>
        <p:spPr>
          <a:xfrm>
            <a:off x="1676400" y="3962399"/>
            <a:ext cx="9110714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stretch</a:t>
            </a:r>
            <a:r>
              <a:rPr lang="en-US" dirty="0">
                <a:ea typeface="+mn-lt"/>
                <a:cs typeface="+mn-lt"/>
              </a:rPr>
              <a:t> (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умолчанию</a:t>
            </a:r>
            <a:r>
              <a:rPr lang="en-US" dirty="0">
                <a:ea typeface="+mn-lt"/>
                <a:cs typeface="+mn-lt"/>
              </a:rPr>
              <a:t>): </a:t>
            </a:r>
            <a:r>
              <a:rPr lang="en-US" dirty="0" err="1">
                <a:ea typeface="+mn-lt"/>
                <a:cs typeface="+mn-lt"/>
              </a:rPr>
              <a:t>растягивать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чтобы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заполнить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контейнер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все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еще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соблюдаются</a:t>
            </a:r>
            <a:r>
              <a:rPr lang="en-US" dirty="0">
                <a:ea typeface="+mn-lt"/>
                <a:cs typeface="+mn-lt"/>
              </a:rPr>
              <a:t> min-width / max-width)</a:t>
            </a:r>
            <a:endParaRPr lang="ru-RU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flex-start</a:t>
            </a:r>
            <a:r>
              <a:rPr lang="en-US" dirty="0">
                <a:ea typeface="+mn-lt"/>
                <a:cs typeface="+mn-lt"/>
              </a:rPr>
              <a:t> / </a:t>
            </a:r>
            <a:r>
              <a:rPr lang="en-US" b="1" dirty="0">
                <a:ea typeface="+mn-lt"/>
                <a:cs typeface="+mn-lt"/>
              </a:rPr>
              <a:t>start</a:t>
            </a:r>
            <a:r>
              <a:rPr lang="en-US" dirty="0">
                <a:ea typeface="+mn-lt"/>
                <a:cs typeface="+mn-lt"/>
              </a:rPr>
              <a:t> / </a:t>
            </a:r>
            <a:r>
              <a:rPr lang="en-US" b="1" dirty="0">
                <a:ea typeface="+mn-lt"/>
                <a:cs typeface="+mn-lt"/>
              </a:rPr>
              <a:t>self-start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размещаются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начале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поперечной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оси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Разница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между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ними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невелика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заключается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соблюдении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flex-direction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правил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или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writing-mode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правил</a:t>
            </a:r>
            <a:r>
              <a:rPr lang="en-US" dirty="0">
                <a:ea typeface="+mn-lt"/>
                <a:cs typeface="+mn-lt"/>
              </a:rPr>
              <a:t>.</a:t>
            </a:r>
            <a:endParaRPr lang="ru-RU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flex-end</a:t>
            </a:r>
            <a:r>
              <a:rPr lang="en-US" dirty="0">
                <a:ea typeface="+mn-lt"/>
                <a:cs typeface="+mn-lt"/>
              </a:rPr>
              <a:t> / </a:t>
            </a:r>
            <a:r>
              <a:rPr lang="en-US" b="1" dirty="0">
                <a:ea typeface="+mn-lt"/>
                <a:cs typeface="+mn-lt"/>
              </a:rPr>
              <a:t>end</a:t>
            </a:r>
            <a:r>
              <a:rPr lang="en-US" dirty="0">
                <a:ea typeface="+mn-lt"/>
                <a:cs typeface="+mn-lt"/>
              </a:rPr>
              <a:t> / </a:t>
            </a:r>
            <a:r>
              <a:rPr lang="en-US" b="1" dirty="0">
                <a:ea typeface="+mn-lt"/>
                <a:cs typeface="+mn-lt"/>
              </a:rPr>
              <a:t>self-end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располагаются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конце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поперечной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оси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Разница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тонкая</a:t>
            </a:r>
            <a:r>
              <a:rPr lang="en-US" dirty="0">
                <a:ea typeface="+mn-lt"/>
                <a:cs typeface="+mn-lt"/>
              </a:rPr>
              <a:t> и </a:t>
            </a:r>
            <a:r>
              <a:rPr lang="en-US" dirty="0" err="1">
                <a:ea typeface="+mn-lt"/>
                <a:cs typeface="+mn-lt"/>
              </a:rPr>
              <a:t>заключается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соблюдении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flex-direction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или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writing-mode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правил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center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центрированы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поперечной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оси</a:t>
            </a:r>
            <a:endParaRPr lang="ru-RU" dirty="0" err="1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baseline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выровнены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базовой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линии</a:t>
            </a:r>
            <a:endParaRPr lang="en-US">
              <a:ea typeface="+mn-lt"/>
              <a:cs typeface="+mn-lt"/>
            </a:endParaRPr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3187521F-AC91-4C44-8242-B16717F72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558" y="1409085"/>
            <a:ext cx="7327483" cy="219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87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15</a:t>
            </a:r>
            <a:endParaRPr lang="ru-RU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650334" cy="41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 err="1">
                <a:latin typeface="Arial"/>
                <a:cs typeface="Arial"/>
              </a:rPr>
              <a:t>align-content</a:t>
            </a:r>
            <a:r>
              <a:rPr lang="ru-RU" sz="1800" dirty="0">
                <a:latin typeface="Arial"/>
                <a:cs typeface="Arial"/>
              </a:rPr>
              <a:t> - Это свойство выравнивает линии в пределах </a:t>
            </a:r>
            <a:r>
              <a:rPr lang="ru-RU" sz="1800" dirty="0" err="1">
                <a:latin typeface="Arial"/>
                <a:cs typeface="Arial"/>
              </a:rPr>
              <a:t>flex</a:t>
            </a:r>
            <a:r>
              <a:rPr lang="ru-RU" sz="1800" dirty="0">
                <a:latin typeface="Arial"/>
                <a:cs typeface="Arial"/>
              </a:rPr>
              <a:t> контейнера, когда есть дополнительное пространство на поперечной оси</a:t>
            </a:r>
            <a:endParaRPr lang="ru-RU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0E99B687-5C73-451A-BE9C-E6979B50A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791502"/>
            <a:ext cx="2743200" cy="35697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F61BFD-AFD2-4B30-8763-467B82CBB96B}"/>
              </a:ext>
            </a:extLst>
          </p:cNvPr>
          <p:cNvSpPr txBox="1"/>
          <p:nvPr/>
        </p:nvSpPr>
        <p:spPr>
          <a:xfrm>
            <a:off x="765503" y="3033986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ea typeface="+mn-lt"/>
                <a:cs typeface="+mn-lt"/>
              </a:rPr>
              <a:t>Примечание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свойство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действует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когда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есть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только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одна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строка</a:t>
            </a:r>
            <a:r>
              <a:rPr lang="en-US" dirty="0">
                <a:ea typeface="+mn-lt"/>
                <a:cs typeface="+mn-lt"/>
              </a:rPr>
              <a:t> flex </a:t>
            </a:r>
            <a:r>
              <a:rPr lang="en-US" dirty="0" err="1">
                <a:ea typeface="+mn-lt"/>
                <a:cs typeface="+mn-lt"/>
              </a:rPr>
              <a:t>элементов</a:t>
            </a:r>
            <a:endParaRPr lang="en-US" dirty="0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954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766616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16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BCF80-CA11-4EAE-AC36-9E60DBFDB429}"/>
              </a:ext>
            </a:extLst>
          </p:cNvPr>
          <p:cNvSpPr txBox="1"/>
          <p:nvPr/>
        </p:nvSpPr>
        <p:spPr>
          <a:xfrm>
            <a:off x="1282262" y="3813502"/>
            <a:ext cx="10739817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flex-start</a:t>
            </a:r>
            <a:r>
              <a:rPr lang="en-US" dirty="0">
                <a:ea typeface="+mn-lt"/>
                <a:cs typeface="+mn-lt"/>
              </a:rPr>
              <a:t> / </a:t>
            </a:r>
            <a:r>
              <a:rPr lang="en-US" b="1" dirty="0">
                <a:ea typeface="+mn-lt"/>
                <a:cs typeface="+mn-lt"/>
              </a:rPr>
              <a:t>start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сдвинуты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начало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контейнера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dirty="0" err="1">
                <a:ea typeface="+mn-lt"/>
                <a:cs typeface="+mn-lt"/>
              </a:rPr>
              <a:t>Более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поддерживаемый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flex-start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использует</a:t>
            </a:r>
            <a:r>
              <a:rPr lang="en-US" dirty="0">
                <a:ea typeface="+mn-lt"/>
                <a:cs typeface="+mn-lt"/>
              </a:rPr>
              <a:t>, </a:t>
            </a:r>
            <a:r>
              <a:rPr lang="en-US" b="1" dirty="0">
                <a:ea typeface="+mn-lt"/>
                <a:cs typeface="+mn-lt"/>
              </a:rPr>
              <a:t>flex-direction</a:t>
            </a:r>
            <a:r>
              <a:rPr lang="en-US" dirty="0">
                <a:ea typeface="+mn-lt"/>
                <a:cs typeface="+mn-lt"/>
              </a:rPr>
              <a:t> в </a:t>
            </a:r>
            <a:r>
              <a:rPr lang="en-US" dirty="0" err="1">
                <a:ea typeface="+mn-lt"/>
                <a:cs typeface="+mn-lt"/>
              </a:rPr>
              <a:t>то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время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как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start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использует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b="1" dirty="0">
                <a:ea typeface="+mn-lt"/>
                <a:cs typeface="+mn-lt"/>
              </a:rPr>
              <a:t>writing-mode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>
                <a:ea typeface="+mn-lt"/>
                <a:cs typeface="+mn-lt"/>
              </a:rPr>
              <a:t>направление</a:t>
            </a:r>
            <a:r>
              <a:rPr lang="en-US" dirty="0">
                <a:ea typeface="+mn-lt"/>
                <a:cs typeface="+mn-lt"/>
              </a:rPr>
              <a:t>.</a:t>
            </a:r>
            <a:endParaRPr lang="ru-RU" dirty="0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flex-end</a:t>
            </a:r>
            <a:r>
              <a:rPr lang="en-US" dirty="0">
                <a:ea typeface="+mn-lt"/>
                <a:cs typeface="+mn-lt"/>
              </a:rPr>
              <a:t> / </a:t>
            </a:r>
            <a:r>
              <a:rPr lang="en-US" b="1" dirty="0">
                <a:ea typeface="+mn-lt"/>
                <a:cs typeface="+mn-lt"/>
              </a:rPr>
              <a:t>end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сдвинуты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конец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контейнера</a:t>
            </a:r>
            <a:r>
              <a:rPr lang="en-US" dirty="0">
                <a:ea typeface="+mn-lt"/>
                <a:cs typeface="+mn-lt"/>
              </a:rPr>
              <a:t>. </a:t>
            </a:r>
            <a:r>
              <a:rPr lang="en-US" b="1" dirty="0">
                <a:ea typeface="+mn-lt"/>
                <a:cs typeface="+mn-lt"/>
              </a:rPr>
              <a:t>center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выровнены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центру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контейнере</a:t>
            </a:r>
            <a:endParaRPr lang="en-US" dirty="0" err="1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space-between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равномерно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распределены</a:t>
            </a:r>
            <a:r>
              <a:rPr lang="en-US" dirty="0">
                <a:ea typeface="+mn-lt"/>
                <a:cs typeface="+mn-lt"/>
              </a:rPr>
              <a:t>; </a:t>
            </a:r>
            <a:r>
              <a:rPr lang="en-US" dirty="0" err="1">
                <a:ea typeface="+mn-lt"/>
                <a:cs typeface="+mn-lt"/>
              </a:rPr>
              <a:t>первая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строка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находится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начале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контейнера</a:t>
            </a:r>
            <a:r>
              <a:rPr lang="en-US" dirty="0">
                <a:ea typeface="+mn-lt"/>
                <a:cs typeface="+mn-lt"/>
              </a:rPr>
              <a:t>, а </a:t>
            </a:r>
            <a:r>
              <a:rPr lang="en-US" dirty="0" err="1">
                <a:ea typeface="+mn-lt"/>
                <a:cs typeface="+mn-lt"/>
              </a:rPr>
              <a:t>последняя</a:t>
            </a:r>
            <a:r>
              <a:rPr lang="en-US" dirty="0">
                <a:ea typeface="+mn-lt"/>
                <a:cs typeface="+mn-lt"/>
              </a:rPr>
              <a:t> — в </a:t>
            </a:r>
            <a:r>
              <a:rPr lang="en-US" dirty="0" err="1">
                <a:ea typeface="+mn-lt"/>
                <a:cs typeface="+mn-lt"/>
              </a:rPr>
              <a:t>конце</a:t>
            </a:r>
            <a:endParaRPr lang="en-US" dirty="0" err="1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space-around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равномерно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распределены</a:t>
            </a:r>
            <a:r>
              <a:rPr lang="en-US" dirty="0">
                <a:ea typeface="+mn-lt"/>
                <a:cs typeface="+mn-lt"/>
              </a:rPr>
              <a:t> с </a:t>
            </a:r>
            <a:r>
              <a:rPr lang="en-US" dirty="0" err="1">
                <a:ea typeface="+mn-lt"/>
                <a:cs typeface="+mn-lt"/>
              </a:rPr>
              <a:t>равным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пространством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вокруг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каждой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строки</a:t>
            </a:r>
            <a:endParaRPr lang="ru-RU" dirty="0" err="1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space-evenly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распределены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равномерно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вокруг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них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одинаковое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пространство</a:t>
            </a:r>
            <a:endParaRPr lang="en-US" dirty="0" err="1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stretch</a:t>
            </a:r>
            <a:r>
              <a:rPr lang="en-US" dirty="0">
                <a:ea typeface="+mn-lt"/>
                <a:cs typeface="+mn-lt"/>
              </a:rPr>
              <a:t> (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умолчанию</a:t>
            </a:r>
            <a:r>
              <a:rPr lang="en-US" dirty="0">
                <a:ea typeface="+mn-lt"/>
                <a:cs typeface="+mn-lt"/>
              </a:rPr>
              <a:t>): </a:t>
            </a:r>
            <a:r>
              <a:rPr lang="en-US" dirty="0" err="1">
                <a:ea typeface="+mn-lt"/>
                <a:cs typeface="+mn-lt"/>
              </a:rPr>
              <a:t>линии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растягиваются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чтобы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занять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оставшееся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пространство</a:t>
            </a:r>
            <a:endParaRPr lang="en-US" dirty="0" err="1"/>
          </a:p>
          <a:p>
            <a:pPr>
              <a:buFont typeface="Arial"/>
              <a:buChar char="•"/>
            </a:pPr>
            <a:endParaRPr lang="en-US" dirty="0">
              <a:ea typeface="+mn-lt"/>
              <a:cs typeface="+mn-lt"/>
            </a:endParaRP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5E541505-82AB-48D2-BB10-3C7876FF0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020" y="1555617"/>
            <a:ext cx="6553199" cy="211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960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17</a:t>
            </a:r>
            <a:endParaRPr lang="ru-RU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650334" cy="41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>
                <a:latin typeface="Arial"/>
                <a:cs typeface="Arial"/>
              </a:rPr>
              <a:t>Свойства для дочерних элементов(</a:t>
            </a:r>
            <a:r>
              <a:rPr lang="ru-RU" sz="1800" b="1" dirty="0" err="1">
                <a:latin typeface="Arial"/>
                <a:cs typeface="Arial"/>
              </a:rPr>
              <a:t>flex</a:t>
            </a:r>
            <a:r>
              <a:rPr lang="ru-RU" sz="1800" b="1" dirty="0">
                <a:latin typeface="Arial"/>
                <a:cs typeface="Arial"/>
              </a:rPr>
              <a:t> элементы)</a:t>
            </a:r>
            <a:endParaRPr lang="ru-RU" b="1" dirty="0">
              <a:cs typeface="Arial"/>
            </a:endParaRP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F3BAFA4B-76E0-4515-AE7B-E6F6A631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986" y="2914974"/>
            <a:ext cx="4591268" cy="200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13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18</a:t>
            </a:r>
            <a:endParaRPr lang="ru-RU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650334" cy="41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 err="1">
                <a:latin typeface="Arial"/>
                <a:cs typeface="Arial"/>
              </a:rPr>
              <a:t>order</a:t>
            </a:r>
            <a:r>
              <a:rPr lang="ru-RU" sz="1800" dirty="0">
                <a:latin typeface="Arial"/>
                <a:cs typeface="Arial"/>
              </a:rPr>
              <a:t> - По умолчанию </a:t>
            </a:r>
            <a:r>
              <a:rPr lang="ru-RU" sz="1800" dirty="0" err="1">
                <a:latin typeface="Arial"/>
                <a:cs typeface="Arial"/>
              </a:rPr>
              <a:t>flex</a:t>
            </a:r>
            <a:r>
              <a:rPr lang="ru-RU" sz="1800" dirty="0">
                <a:latin typeface="Arial"/>
                <a:cs typeface="Arial"/>
              </a:rPr>
              <a:t> элементы располагаются в исходном порядке. Однако свойство </a:t>
            </a:r>
            <a:r>
              <a:rPr lang="ru-RU" sz="1800" b="1" dirty="0" err="1">
                <a:latin typeface="Arial"/>
                <a:cs typeface="Arial"/>
              </a:rPr>
              <a:t>order</a:t>
            </a:r>
            <a:r>
              <a:rPr lang="ru-RU" sz="1800" dirty="0">
                <a:latin typeface="Arial"/>
                <a:cs typeface="Arial"/>
              </a:rPr>
              <a:t> управляет порядком их появления в контейнере </a:t>
            </a:r>
            <a:r>
              <a:rPr lang="ru-RU" sz="1800" dirty="0" err="1">
                <a:latin typeface="Arial"/>
                <a:cs typeface="Arial"/>
              </a:rPr>
              <a:t>flex</a:t>
            </a:r>
            <a:r>
              <a:rPr lang="ru-RU" sz="1800" dirty="0">
                <a:latin typeface="Arial"/>
                <a:cs typeface="Arial"/>
              </a:rPr>
              <a:t>.</a:t>
            </a:r>
            <a:endParaRPr lang="ru-RU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06002024-9607-4257-A8F3-FCA08D44E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641" y="2770938"/>
            <a:ext cx="3776716" cy="326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90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766616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19</a:t>
            </a:r>
            <a:endParaRPr lang="ru-RU" dirty="0"/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DBECB06C-6773-40D4-AFB1-F2D0C2A1A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779" y="2111496"/>
            <a:ext cx="9259613" cy="256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46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80" y="2074783"/>
            <a:ext cx="11362849" cy="2716407"/>
          </a:xfrm>
        </p:spPr>
        <p:txBody>
          <a:bodyPr lIns="91440" tIns="45720" rIns="91440" bIns="45720" anchor="b"/>
          <a:lstStyle/>
          <a:p>
            <a:r>
              <a:rPr lang="ru-RU" altLang="ru-RU" dirty="0"/>
              <a:t>Модуль </a:t>
            </a:r>
            <a:r>
              <a:rPr lang="ru-RU" altLang="ru-RU" dirty="0" err="1"/>
              <a:t>Flexbox</a:t>
            </a:r>
            <a:r>
              <a:rPr lang="ru-RU" altLang="ru-RU" dirty="0"/>
              <a:t>, свойство </a:t>
            </a:r>
            <a:r>
              <a:rPr lang="ru-RU" altLang="ru-RU" dirty="0" err="1"/>
              <a:t>position</a:t>
            </a:r>
            <a:r>
              <a:rPr lang="ru-RU" altLang="ru-RU" dirty="0"/>
              <a:t>, </a:t>
            </a:r>
            <a:r>
              <a:rPr lang="ru-RU" altLang="ru-RU" dirty="0" err="1"/>
              <a:t>псевдоэлементы</a:t>
            </a:r>
            <a:r>
              <a:rPr lang="ru-RU" altLang="ru-RU" dirty="0"/>
              <a:t>, переменные, анимации, </a:t>
            </a:r>
            <a:r>
              <a:rPr lang="ru-RU" altLang="ru-RU" dirty="0" err="1"/>
              <a:t>адаптив</a:t>
            </a:r>
            <a:r>
              <a:rPr lang="ru-RU" altLang="ru-RU" dirty="0"/>
              <a:t>  </a:t>
            </a:r>
            <a:endParaRPr lang="ru-RU" dirty="0"/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C1B65F80-40E4-4163-81DA-43F424C0A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ru-RU" dirty="0"/>
              <a:t>Лекция 3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8ECCFE-4858-4438-AEC8-CF097698ED0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5298476-12F0-4C2C-9877-8911879A4219}" type="slidenum">
              <a:rPr lang="ru-RU" altLang="ru-RU" sz="16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12455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20</a:t>
            </a:r>
            <a:endParaRPr lang="ru-RU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650334" cy="41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 err="1">
                <a:latin typeface="Arial"/>
                <a:cs typeface="Arial"/>
              </a:rPr>
              <a:t>flex-grow</a:t>
            </a:r>
            <a:r>
              <a:rPr lang="ru-RU" sz="1800" dirty="0">
                <a:latin typeface="Arial"/>
                <a:cs typeface="Arial"/>
              </a:rPr>
              <a:t> - Это свойство определяет способность </a:t>
            </a:r>
            <a:r>
              <a:rPr lang="ru-RU" sz="1800" dirty="0" err="1">
                <a:latin typeface="Arial"/>
                <a:cs typeface="Arial"/>
              </a:rPr>
              <a:t>flex</a:t>
            </a:r>
            <a:r>
              <a:rPr lang="ru-RU" sz="1800" dirty="0">
                <a:latin typeface="Arial"/>
                <a:cs typeface="Arial"/>
              </a:rPr>
              <a:t> элемента растягиваться в случае необходимости. Оно принимает значение от нуля, которое служит пропорцией</a:t>
            </a:r>
            <a:endParaRPr lang="ru-RU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AEF458D3-0BA6-4810-92EA-4EF010F2E8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4951" y="2917153"/>
            <a:ext cx="5975131" cy="2381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1BA93A-16E2-40A6-96B9-C88260773CC8}"/>
              </a:ext>
            </a:extLst>
          </p:cNvPr>
          <p:cNvSpPr txBox="1"/>
          <p:nvPr/>
        </p:nvSpPr>
        <p:spPr>
          <a:xfrm>
            <a:off x="590331" y="2990193"/>
            <a:ext cx="4459889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-apple-system"/>
              </a:rPr>
              <a:t>Если для всех элементов </a:t>
            </a:r>
            <a:r>
              <a:rPr lang="en-US" b="1">
                <a:solidFill>
                  <a:srgbClr val="111111"/>
                </a:solidFill>
                <a:latin typeface="-apple-system"/>
              </a:rPr>
              <a:t>flex-grow</a:t>
            </a:r>
            <a:r>
              <a:rPr lang="en-US">
                <a:solidFill>
                  <a:srgbClr val="111111"/>
                </a:solidFill>
                <a:latin typeface="-apple-system"/>
              </a:rPr>
              <a:t> установлено значение 1, оставшееся пространство в контейнере будет равномерно распределено между всеми дочерними элементами. Если один из дочерних элементов имеет значение 2, этот элемент займет в два раза больше места, чем остальные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144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766616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21</a:t>
            </a:r>
            <a:endParaRPr lang="ru-RU" dirty="0"/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31099E6F-A948-4235-8C5D-0631AF2AB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193" y="1875013"/>
            <a:ext cx="7735613" cy="21445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280E18-F46A-45A9-B3C7-4CF6BCAB09CC}"/>
              </a:ext>
            </a:extLst>
          </p:cNvPr>
          <p:cNvSpPr txBox="1"/>
          <p:nvPr/>
        </p:nvSpPr>
        <p:spPr>
          <a:xfrm>
            <a:off x="3778468" y="4776952"/>
            <a:ext cx="4801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-apple-system"/>
              </a:rPr>
              <a:t>Отрицательные числа не поддерживаются.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570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22</a:t>
            </a:r>
            <a:endParaRPr lang="ru-RU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650334" cy="41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 err="1">
                <a:latin typeface="Arial"/>
                <a:cs typeface="Arial"/>
              </a:rPr>
              <a:t>flex-shrink</a:t>
            </a:r>
            <a:r>
              <a:rPr lang="ru-RU" sz="1800" dirty="0">
                <a:latin typeface="Arial"/>
                <a:cs typeface="Arial"/>
              </a:rPr>
              <a:t> - Это свойство определяет способность гибкого элемента сжиматься при необходимости.</a:t>
            </a:r>
            <a:endParaRPr lang="ru-RU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66C7DC35-942F-4921-A961-FACAB27AA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573" y="2584462"/>
            <a:ext cx="8655268" cy="23985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2F8DF8-BF49-4F78-9F5D-A0CF571AF649}"/>
              </a:ext>
            </a:extLst>
          </p:cNvPr>
          <p:cNvSpPr txBox="1"/>
          <p:nvPr/>
        </p:nvSpPr>
        <p:spPr>
          <a:xfrm>
            <a:off x="3690882" y="5573986"/>
            <a:ext cx="480147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-apple-system"/>
              </a:rPr>
              <a:t>Отрицательные числа не поддерживаются.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08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23</a:t>
            </a:r>
            <a:endParaRPr lang="ru-RU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650334" cy="41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 err="1">
                <a:latin typeface="Arial"/>
                <a:cs typeface="Arial"/>
              </a:rPr>
              <a:t>align-self</a:t>
            </a:r>
            <a:r>
              <a:rPr lang="ru-RU" sz="1800" dirty="0">
                <a:latin typeface="Arial"/>
                <a:cs typeface="Arial"/>
              </a:rPr>
              <a:t> - Это свойство позволяет переопределить выравнивание по умолчанию (или указанное с помощью </a:t>
            </a:r>
            <a:r>
              <a:rPr lang="ru-RU" sz="1800" b="1" dirty="0" err="1">
                <a:latin typeface="Arial"/>
                <a:cs typeface="Arial"/>
              </a:rPr>
              <a:t>align-items</a:t>
            </a:r>
            <a:r>
              <a:rPr lang="ru-RU" sz="1800" dirty="0">
                <a:latin typeface="Arial"/>
                <a:cs typeface="Arial"/>
              </a:rPr>
              <a:t>) для отдельных элементов </a:t>
            </a:r>
            <a:r>
              <a:rPr lang="ru-RU" sz="1800" dirty="0" err="1">
                <a:latin typeface="Arial"/>
                <a:cs typeface="Arial"/>
              </a:rPr>
              <a:t>flex</a:t>
            </a:r>
            <a:endParaRPr lang="ru-RU" dirty="0" err="1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66101F98-D820-4F80-89D7-1DEF7C065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62" y="2767683"/>
            <a:ext cx="5563475" cy="2820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8997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01195" y="1160754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24</a:t>
            </a:r>
            <a:endParaRPr lang="ru-RU" dirty="0"/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1E0C618A-EA2B-497A-AD25-F34E5D090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952" y="2225359"/>
            <a:ext cx="7709337" cy="213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68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228230" y="1151995"/>
            <a:ext cx="9731752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Поддержка в браузерах</a:t>
            </a: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25</a:t>
            </a:r>
            <a:endParaRPr lang="ru-RU" dirty="0"/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FC919D3A-3E5B-4E3A-8CA0-9E1C239A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1" y="4181855"/>
            <a:ext cx="10354441" cy="16123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1257D7-3006-4FC8-8287-15F5B523DEB0}"/>
              </a:ext>
            </a:extLst>
          </p:cNvPr>
          <p:cNvSpPr txBox="1"/>
          <p:nvPr/>
        </p:nvSpPr>
        <p:spPr>
          <a:xfrm>
            <a:off x="1501227" y="1947918"/>
            <a:ext cx="9136992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111111"/>
                </a:solidFill>
                <a:latin typeface="-apple-system"/>
              </a:rPr>
              <a:t>Разбита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по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«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версии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» flexbox:</a:t>
            </a:r>
            <a:br>
              <a:rPr lang="en-US" dirty="0"/>
            </a:br>
            <a:endParaRPr lang="en-US"/>
          </a:p>
          <a:p>
            <a:pPr>
              <a:buChar char="•"/>
            </a:pPr>
            <a:r>
              <a:rPr lang="en-US" dirty="0">
                <a:solidFill>
                  <a:srgbClr val="111111"/>
                </a:solidFill>
                <a:latin typeface="-apple-system"/>
              </a:rPr>
              <a:t>(new)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означает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недавний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синтаксис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из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спецификации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(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например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 </a:t>
            </a:r>
            <a:r>
              <a:rPr lang="en-US" b="1" dirty="0">
                <a:solidFill>
                  <a:srgbClr val="111111"/>
                </a:solidFill>
                <a:latin typeface="-apple-system"/>
              </a:rPr>
              <a:t>display: flex;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)</a:t>
            </a:r>
          </a:p>
          <a:p>
            <a:pPr>
              <a:buChar char="•"/>
            </a:pPr>
            <a:r>
              <a:rPr lang="en-US" dirty="0">
                <a:solidFill>
                  <a:srgbClr val="111111"/>
                </a:solidFill>
                <a:latin typeface="-apple-system"/>
              </a:rPr>
              <a:t>(tweener)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означает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неофициальный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синтаксис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с 2011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года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(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например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 </a:t>
            </a:r>
            <a:r>
              <a:rPr lang="en-US" b="1" dirty="0">
                <a:solidFill>
                  <a:srgbClr val="111111"/>
                </a:solidFill>
                <a:latin typeface="-apple-system"/>
              </a:rPr>
              <a:t>display: flexbox;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)</a:t>
            </a:r>
          </a:p>
          <a:p>
            <a:pPr>
              <a:buChar char="•"/>
            </a:pPr>
            <a:r>
              <a:rPr lang="en-US" dirty="0">
                <a:solidFill>
                  <a:srgbClr val="111111"/>
                </a:solidFill>
                <a:latin typeface="-apple-system"/>
              </a:rPr>
              <a:t>(old)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означает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старый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синтаксис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с 2009 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года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 (</a:t>
            </a:r>
            <a:r>
              <a:rPr lang="en-US" dirty="0" err="1">
                <a:solidFill>
                  <a:srgbClr val="111111"/>
                </a:solidFill>
                <a:latin typeface="-apple-system"/>
              </a:rPr>
              <a:t>например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 </a:t>
            </a:r>
            <a:r>
              <a:rPr lang="en-US" b="1" dirty="0">
                <a:solidFill>
                  <a:srgbClr val="111111"/>
                </a:solidFill>
                <a:latin typeface="-apple-system"/>
              </a:rPr>
              <a:t>display: box;</a:t>
            </a:r>
            <a:r>
              <a:rPr lang="en-US" dirty="0">
                <a:solidFill>
                  <a:srgbClr val="111111"/>
                </a:solidFill>
                <a:latin typeface="-apple-syste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116082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01195" y="1160754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Тренажёр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26</a:t>
            </a:r>
            <a:endParaRPr lang="ru-RU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B0F7A3-D2DE-4CB5-99EB-05D5F1DA35D1}"/>
              </a:ext>
            </a:extLst>
          </p:cNvPr>
          <p:cNvSpPr txBox="1"/>
          <p:nvPr/>
        </p:nvSpPr>
        <p:spPr>
          <a:xfrm>
            <a:off x="1728952" y="2105572"/>
            <a:ext cx="4459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https://flexboxfroggy.com/#ru</a:t>
            </a:r>
          </a:p>
        </p:txBody>
      </p:sp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877F4123-653C-438E-BEA0-2385F64D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7296" y="2784850"/>
            <a:ext cx="6316716" cy="3162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14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01195" y="1160754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Свойство </a:t>
            </a:r>
            <a:r>
              <a:rPr lang="ru-RU" sz="3600" b="1" dirty="0" err="1">
                <a:latin typeface="Arial"/>
                <a:cs typeface="Arial"/>
              </a:rPr>
              <a:t>position</a:t>
            </a:r>
            <a:r>
              <a:rPr lang="ru-RU" sz="3600" b="1" dirty="0">
                <a:latin typeface="Arial"/>
                <a:cs typeface="Arial"/>
              </a:rPr>
              <a:t> в CSS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27</a:t>
            </a:r>
            <a:endParaRPr lang="ru-RU" dirty="0"/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A98AA3A0-0EEE-46FC-8A49-058D75B69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79" y="4041428"/>
            <a:ext cx="5878786" cy="2523831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9800507B-C3B1-4472-8864-F41E58C766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3779" y="1802775"/>
            <a:ext cx="6605751" cy="2131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D55751-1FAD-41A4-8D00-F49B0EFCB426}"/>
              </a:ext>
            </a:extLst>
          </p:cNvPr>
          <p:cNvSpPr txBox="1"/>
          <p:nvPr/>
        </p:nvSpPr>
        <p:spPr>
          <a:xfrm>
            <a:off x="634124" y="3577020"/>
            <a:ext cx="331251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Свойство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 </a:t>
            </a:r>
            <a:r>
              <a:rPr lang="en-US" b="1" dirty="0">
                <a:latin typeface="Arial"/>
                <a:cs typeface="Arial"/>
              </a:rPr>
              <a:t>position</a:t>
            </a:r>
            <a:r>
              <a:rPr lang="en-US" b="1" dirty="0">
                <a:solidFill>
                  <a:srgbClr val="333333"/>
                </a:solidFill>
                <a:latin typeface="Arial"/>
                <a:cs typeface="Arial"/>
              </a:rPr>
              <a:t> 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позволяет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сдвигать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элемент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со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своего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обычного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места</a:t>
            </a:r>
            <a:endParaRPr lang="en-US" dirty="0" err="1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5700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01195" y="1160754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 err="1">
                <a:latin typeface="Arial"/>
                <a:cs typeface="Arial"/>
              </a:rPr>
              <a:t>position</a:t>
            </a:r>
            <a:r>
              <a:rPr lang="ru-RU" sz="3600" b="1" dirty="0">
                <a:latin typeface="Arial"/>
                <a:cs typeface="Arial"/>
              </a:rPr>
              <a:t>: </a:t>
            </a:r>
            <a:r>
              <a:rPr lang="ru-RU" sz="3600" b="1" dirty="0" err="1">
                <a:latin typeface="Arial"/>
                <a:cs typeface="Arial"/>
              </a:rPr>
              <a:t>static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28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E2507-8BB6-48D8-8835-521E247A0532}"/>
              </a:ext>
            </a:extLst>
          </p:cNvPr>
          <p:cNvSpPr txBox="1"/>
          <p:nvPr/>
        </p:nvSpPr>
        <p:spPr>
          <a:xfrm>
            <a:off x="1702675" y="1974194"/>
            <a:ext cx="90581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>
                <a:solidFill>
                  <a:srgbClr val="333333"/>
                </a:solidFill>
                <a:latin typeface="BlinkMacSystemFont"/>
              </a:rPr>
              <a:t>Статическое позиционирование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 производится по умолчанию, в том случае, если свойство </a:t>
            </a:r>
            <a:r>
              <a:rPr lang="en-US"/>
              <a:t>position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 не указано</a:t>
            </a:r>
            <a:endParaRPr lang="en-US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389520F-46A1-464D-A33E-86C28F1A62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676" y="2765353"/>
            <a:ext cx="6237889" cy="2054259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9CF766E-1C5B-4C67-9B75-FB1781EA5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745" y="4892427"/>
            <a:ext cx="5589751" cy="10583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C2D4C7-780C-4BED-B6AE-2766517FEB9E}"/>
              </a:ext>
            </a:extLst>
          </p:cNvPr>
          <p:cNvSpPr txBox="1"/>
          <p:nvPr/>
        </p:nvSpPr>
        <p:spPr>
          <a:xfrm>
            <a:off x="1807779" y="6090745"/>
            <a:ext cx="791078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В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этом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документе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сейчас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все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элементы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отпозиционированы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статически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то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есть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Arial"/>
                <a:cs typeface="Arial"/>
              </a:rPr>
              <a:t>никак</a:t>
            </a:r>
            <a:r>
              <a:rPr lang="en-US" dirty="0">
                <a:solidFill>
                  <a:srgbClr val="333333"/>
                </a:solidFill>
                <a:latin typeface="Arial"/>
                <a:cs typeface="Arial"/>
              </a:rPr>
              <a:t>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950205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01195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 err="1">
                <a:latin typeface="Arial"/>
                <a:cs typeface="Arial"/>
              </a:rPr>
              <a:t>position</a:t>
            </a:r>
            <a:r>
              <a:rPr lang="ru-RU" sz="3600" b="1" dirty="0">
                <a:latin typeface="Arial"/>
                <a:cs typeface="Arial"/>
              </a:rPr>
              <a:t>: </a:t>
            </a:r>
            <a:r>
              <a:rPr lang="ru-RU" sz="3600" b="1" dirty="0" err="1">
                <a:latin typeface="Arial"/>
                <a:cs typeface="Arial"/>
              </a:rPr>
              <a:t>relative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29</a:t>
            </a:r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E2507-8BB6-48D8-8835-521E247A0532}"/>
              </a:ext>
            </a:extLst>
          </p:cNvPr>
          <p:cNvSpPr txBox="1"/>
          <p:nvPr/>
        </p:nvSpPr>
        <p:spPr>
          <a:xfrm>
            <a:off x="1702675" y="1702677"/>
            <a:ext cx="90581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latin typeface="Arial"/>
                <a:ea typeface="+mn-lt"/>
                <a:cs typeface="+mn-lt"/>
              </a:rPr>
              <a:t>Относительное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i="1" dirty="0" err="1">
                <a:latin typeface="Arial"/>
                <a:ea typeface="+mn-lt"/>
                <a:cs typeface="+mn-lt"/>
              </a:rPr>
              <a:t>позиционирование</a:t>
            </a:r>
            <a:r>
              <a:rPr lang="en-US" dirty="0">
                <a:latin typeface="Arial"/>
                <a:ea typeface="+mn-lt"/>
                <a:cs typeface="+mn-lt"/>
              </a:rPr>
              <a:t> </a:t>
            </a:r>
            <a:r>
              <a:rPr lang="en-US" dirty="0" err="1">
                <a:latin typeface="Arial"/>
                <a:ea typeface="+mn-lt"/>
                <a:cs typeface="+mn-lt"/>
              </a:rPr>
              <a:t>сдвигает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элемент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относительно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его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обычного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положения</a:t>
            </a:r>
            <a:r>
              <a:rPr lang="en-US" dirty="0">
                <a:latin typeface="Arial"/>
                <a:ea typeface="+mn-lt"/>
                <a:cs typeface="+mn-lt"/>
              </a:rPr>
              <a:t>. </a:t>
            </a:r>
            <a:endParaRPr lang="ru-RU" dirty="0">
              <a:latin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9569B8C-A7C8-406E-B676-6E5386B61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9" y="2619958"/>
            <a:ext cx="5878785" cy="2642841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4CF0FAD5-6DD0-4272-B041-BA403A31E6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952" y="3089125"/>
            <a:ext cx="5782441" cy="11702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D710A1-F1A7-4299-8148-E3E9FBB05D03}"/>
              </a:ext>
            </a:extLst>
          </p:cNvPr>
          <p:cNvSpPr txBox="1"/>
          <p:nvPr/>
        </p:nvSpPr>
        <p:spPr>
          <a:xfrm>
            <a:off x="2289503" y="5521435"/>
            <a:ext cx="761299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Для того, чтобы применить относительное позиционирование, необходимо указать элементу CSS-свойство </a:t>
            </a:r>
            <a:r>
              <a:rPr lang="en-US"/>
              <a:t>position: relative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 и координаты </a:t>
            </a:r>
            <a:r>
              <a:rPr lang="en-US"/>
              <a:t>left/right/top/bottom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61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2049541" y="863161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Повторение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57" y="1683241"/>
            <a:ext cx="7689470" cy="884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buNone/>
            </a:pPr>
            <a:r>
              <a:rPr lang="ru-RU" sz="1800" b="1" dirty="0">
                <a:latin typeface="Arial"/>
                <a:cs typeface="Arial"/>
              </a:rPr>
              <a:t>CSS </a:t>
            </a:r>
            <a:r>
              <a:rPr lang="ru-RU" sz="1800" b="1" dirty="0" err="1">
                <a:latin typeface="Arial"/>
                <a:cs typeface="Arial"/>
              </a:rPr>
              <a:t>flexbox</a:t>
            </a:r>
            <a:r>
              <a:rPr lang="ru-RU" sz="1800" dirty="0">
                <a:latin typeface="Arial"/>
                <a:cs typeface="Arial"/>
              </a:rPr>
              <a:t> </a:t>
            </a:r>
            <a:r>
              <a:rPr lang="ru-RU" sz="1800" i="1" dirty="0">
                <a:latin typeface="Arial"/>
                <a:cs typeface="Arial"/>
              </a:rPr>
              <a:t>(</a:t>
            </a:r>
            <a:r>
              <a:rPr lang="ru-RU" sz="1800" i="1" dirty="0" err="1">
                <a:latin typeface="Arial"/>
                <a:cs typeface="Arial"/>
              </a:rPr>
              <a:t>Flexible</a:t>
            </a:r>
            <a:r>
              <a:rPr lang="ru-RU" sz="1800" i="1" dirty="0">
                <a:latin typeface="Arial"/>
                <a:cs typeface="Arial"/>
              </a:rPr>
              <a:t> Box </a:t>
            </a:r>
            <a:r>
              <a:rPr lang="ru-RU" sz="1800" i="1" dirty="0" err="1">
                <a:latin typeface="Arial"/>
                <a:cs typeface="Arial"/>
              </a:rPr>
              <a:t>Layout</a:t>
            </a:r>
            <a:r>
              <a:rPr lang="ru-RU" sz="1800" i="1" dirty="0">
                <a:latin typeface="Arial"/>
                <a:cs typeface="Arial"/>
              </a:rPr>
              <a:t> </a:t>
            </a:r>
            <a:r>
              <a:rPr lang="ru-RU" sz="1800" i="1" dirty="0" err="1">
                <a:latin typeface="Arial"/>
                <a:cs typeface="Arial"/>
              </a:rPr>
              <a:t>Module</a:t>
            </a:r>
            <a:r>
              <a:rPr lang="ru-RU" sz="1800" i="1" dirty="0">
                <a:latin typeface="Arial"/>
                <a:cs typeface="Arial"/>
              </a:rPr>
              <a:t>)</a:t>
            </a:r>
            <a:r>
              <a:rPr lang="ru-RU" sz="1800" dirty="0">
                <a:latin typeface="Arial"/>
                <a:cs typeface="Arial"/>
              </a:rPr>
              <a:t> — модуль макета гибкого контейнера — представляет собой способ компоновки элементов, в основе лежит идея оси.</a:t>
            </a:r>
            <a:endParaRPr lang="ru-RU" dirty="0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F99CE2FE-D177-45EB-BA39-B3F54C771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848" y="2803357"/>
            <a:ext cx="3311295" cy="33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03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01195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 err="1">
                <a:latin typeface="Arial"/>
                <a:cs typeface="Arial"/>
              </a:rPr>
              <a:t>position</a:t>
            </a:r>
            <a:r>
              <a:rPr lang="ru-RU" sz="3600" b="1" dirty="0">
                <a:latin typeface="Arial"/>
                <a:cs typeface="Arial"/>
              </a:rPr>
              <a:t>: </a:t>
            </a:r>
            <a:r>
              <a:rPr lang="ru-RU" sz="3600" b="1" dirty="0" err="1">
                <a:latin typeface="Arial"/>
                <a:cs typeface="Arial"/>
              </a:rPr>
              <a:t>relative</a:t>
            </a:r>
            <a:r>
              <a:rPr lang="ru-RU" sz="3600" b="1" dirty="0">
                <a:latin typeface="Arial"/>
                <a:cs typeface="Arial"/>
              </a:rPr>
              <a:t> - Координаты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30</a:t>
            </a:r>
            <a:endParaRPr lang="ru-RU" altLang="ru-RU" sz="1600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E2507-8BB6-48D8-8835-521E247A0532}"/>
              </a:ext>
            </a:extLst>
          </p:cNvPr>
          <p:cNvSpPr txBox="1"/>
          <p:nvPr/>
        </p:nvSpPr>
        <p:spPr>
          <a:xfrm>
            <a:off x="1702675" y="1702677"/>
            <a:ext cx="905816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dirty="0" err="1">
                <a:latin typeface="Arial"/>
                <a:ea typeface="+mn-lt"/>
                <a:cs typeface="+mn-lt"/>
              </a:rPr>
              <a:t>Относительное</a:t>
            </a:r>
            <a:r>
              <a:rPr lang="en-US" i="1" dirty="0">
                <a:latin typeface="Arial"/>
                <a:ea typeface="+mn-lt"/>
                <a:cs typeface="+mn-lt"/>
              </a:rPr>
              <a:t> </a:t>
            </a:r>
            <a:r>
              <a:rPr lang="en-US" i="1" dirty="0" err="1">
                <a:latin typeface="Arial"/>
                <a:ea typeface="+mn-lt"/>
                <a:cs typeface="+mn-lt"/>
              </a:rPr>
              <a:t>позиционирование</a:t>
            </a:r>
            <a:r>
              <a:rPr lang="en-US" dirty="0">
                <a:latin typeface="Arial"/>
                <a:ea typeface="+mn-lt"/>
                <a:cs typeface="+mn-lt"/>
              </a:rPr>
              <a:t> </a:t>
            </a:r>
            <a:r>
              <a:rPr lang="en-US" dirty="0" err="1">
                <a:latin typeface="Arial"/>
                <a:ea typeface="+mn-lt"/>
                <a:cs typeface="+mn-lt"/>
              </a:rPr>
              <a:t>сдвигает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элемент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относительно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его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обычного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положения</a:t>
            </a:r>
            <a:r>
              <a:rPr lang="en-US" dirty="0">
                <a:latin typeface="Arial"/>
                <a:ea typeface="+mn-lt"/>
                <a:cs typeface="+mn-lt"/>
              </a:rPr>
              <a:t>. </a:t>
            </a:r>
            <a:endParaRPr lang="ru-RU" dirty="0"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95855A-ABDD-4F3F-B63E-63E99CEFA600}"/>
              </a:ext>
            </a:extLst>
          </p:cNvPr>
          <p:cNvSpPr txBox="1"/>
          <p:nvPr/>
        </p:nvSpPr>
        <p:spPr>
          <a:xfrm>
            <a:off x="3401848" y="2736193"/>
            <a:ext cx="538830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BlinkMacSystemFont"/>
              </a:rPr>
              <a:t>Для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сдвига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можно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использовать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координаты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:</a:t>
            </a:r>
          </a:p>
          <a:p>
            <a:endParaRPr lang="en-US" dirty="0">
              <a:solidFill>
                <a:srgbClr val="333333"/>
              </a:solidFill>
              <a:latin typeface="BlinkMacSystemFont"/>
            </a:endParaRPr>
          </a:p>
          <a:p>
            <a:pPr>
              <a:buChar char="•"/>
            </a:pPr>
            <a:r>
              <a:rPr lang="en-US" b="1" dirty="0">
                <a:solidFill>
                  <a:srgbClr val="333333"/>
                </a:solidFill>
                <a:latin typeface="BlinkMacSystemFont"/>
              </a:rPr>
              <a:t>top 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–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сдвиг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от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«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обычной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»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верхней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границы</a:t>
            </a:r>
            <a:endParaRPr lang="en-US" dirty="0">
              <a:solidFill>
                <a:srgbClr val="333333"/>
              </a:solidFill>
              <a:latin typeface="BlinkMacSystemFont"/>
            </a:endParaRPr>
          </a:p>
          <a:p>
            <a:pPr>
              <a:buChar char="•"/>
            </a:pPr>
            <a:r>
              <a:rPr lang="en-US" b="1" dirty="0">
                <a:solidFill>
                  <a:srgbClr val="333333"/>
                </a:solidFill>
                <a:latin typeface="BlinkMacSystemFont"/>
              </a:rPr>
              <a:t>bottom 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–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сдвиг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от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нижней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границы</a:t>
            </a:r>
            <a:endParaRPr lang="en-US" dirty="0">
              <a:solidFill>
                <a:srgbClr val="333333"/>
              </a:solidFill>
              <a:latin typeface="BlinkMacSystemFont"/>
            </a:endParaRPr>
          </a:p>
          <a:p>
            <a:pPr>
              <a:buChar char="•"/>
            </a:pPr>
            <a:r>
              <a:rPr lang="en-US" b="1" dirty="0">
                <a:solidFill>
                  <a:srgbClr val="333333"/>
                </a:solidFill>
                <a:latin typeface="BlinkMacSystemFont"/>
              </a:rPr>
              <a:t>left 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–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сдвиг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слева</a:t>
            </a:r>
            <a:endParaRPr lang="en-US" dirty="0">
              <a:solidFill>
                <a:srgbClr val="333333"/>
              </a:solidFill>
              <a:latin typeface="BlinkMacSystemFont"/>
            </a:endParaRPr>
          </a:p>
          <a:p>
            <a:pPr>
              <a:buChar char="•"/>
            </a:pPr>
            <a:r>
              <a:rPr lang="en-US" b="1" dirty="0">
                <a:solidFill>
                  <a:srgbClr val="333333"/>
                </a:solidFill>
                <a:latin typeface="BlinkMacSystemFont"/>
              </a:rPr>
              <a:t>right 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–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сдвиг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справа</a:t>
            </a:r>
            <a:endParaRPr lang="en-US" dirty="0">
              <a:solidFill>
                <a:srgbClr val="333333"/>
              </a:solidFill>
              <a:latin typeface="BlinkMacSystemFon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256070-CBD8-46F9-822B-A91B9B69756C}"/>
              </a:ext>
            </a:extLst>
          </p:cNvPr>
          <p:cNvSpPr txBox="1"/>
          <p:nvPr/>
        </p:nvSpPr>
        <p:spPr>
          <a:xfrm>
            <a:off x="1299780" y="5013434"/>
            <a:ext cx="85414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BlinkMacSystemFont"/>
              </a:rPr>
              <a:t>Не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будут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работать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одновременно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указанные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</a:t>
            </a:r>
            <a:r>
              <a:rPr lang="en-US" dirty="0"/>
              <a:t>top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и </a:t>
            </a:r>
            <a:r>
              <a:rPr lang="en-US" dirty="0"/>
              <a:t>bottom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 </a:t>
            </a:r>
            <a:r>
              <a:rPr lang="en-US" dirty="0"/>
              <a:t>left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и </a:t>
            </a:r>
            <a:r>
              <a:rPr lang="en-US" dirty="0"/>
              <a:t>right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.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Нужно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использовать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только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одну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границу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из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каждой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пары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B26EFE-DF58-49A6-8D83-5F18D7F7A2AC}"/>
              </a:ext>
            </a:extLst>
          </p:cNvPr>
          <p:cNvSpPr txBox="1"/>
          <p:nvPr/>
        </p:nvSpPr>
        <p:spPr>
          <a:xfrm>
            <a:off x="1299779" y="5854262"/>
            <a:ext cx="860271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Возможны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отрицательные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координаты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и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координаты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использующие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другие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единицы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измерения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(%,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em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 rem...).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9075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01195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 err="1">
                <a:latin typeface="Arial"/>
                <a:cs typeface="Arial"/>
              </a:rPr>
              <a:t>position</a:t>
            </a:r>
            <a:r>
              <a:rPr lang="ru-RU" sz="3600" b="1" dirty="0">
                <a:latin typeface="Arial"/>
                <a:cs typeface="Arial"/>
              </a:rPr>
              <a:t>: </a:t>
            </a:r>
            <a:r>
              <a:rPr lang="ru-RU" sz="3600" b="1" dirty="0" err="1">
                <a:latin typeface="Arial"/>
                <a:cs typeface="Arial"/>
              </a:rPr>
              <a:t>absolute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31</a:t>
            </a:r>
            <a:endParaRPr lang="ru-RU" altLang="ru-RU" sz="16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E2311B-7570-4917-8C60-7710A0C40796}"/>
              </a:ext>
            </a:extLst>
          </p:cNvPr>
          <p:cNvSpPr txBox="1"/>
          <p:nvPr/>
        </p:nvSpPr>
        <p:spPr>
          <a:xfrm>
            <a:off x="1737710" y="2070538"/>
            <a:ext cx="8497613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BlinkMacSystemFont"/>
              </a:rPr>
              <a:t>Абсолютное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позиционирование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делает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две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вещи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:</a:t>
            </a:r>
          </a:p>
          <a:p>
            <a:pPr lvl="1">
              <a:buAutoNum type="arabicPeriod"/>
            </a:pP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Элемент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исчезает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с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того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места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,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где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он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должен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быть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и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позиционируется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заново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.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Остальные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элементы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располагаются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так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как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будто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этого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элемента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никогда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не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было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.</a:t>
            </a:r>
          </a:p>
          <a:p>
            <a:pPr lvl="1">
              <a:buAutoNum type="arabicPeriod"/>
            </a:pP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Координаты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 top/bottom/left/right 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для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нового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местоположения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отсчитываются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от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ближайшего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позиционированного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родителя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т.е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.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родителя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с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позиционированием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отличным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от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static.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Если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такого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родителя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нет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 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то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относительно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документа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.</a:t>
            </a:r>
          </a:p>
          <a:p>
            <a:pPr>
              <a:buAutoNum type="arabicPeriod"/>
            </a:pPr>
            <a:endParaRPr lang="en-US" dirty="0">
              <a:solidFill>
                <a:srgbClr val="333333"/>
              </a:solidFill>
              <a:latin typeface="BlinkMacSystemFont"/>
            </a:endParaRPr>
          </a:p>
          <a:p>
            <a:r>
              <a:rPr lang="en-US" dirty="0" err="1">
                <a:solidFill>
                  <a:srgbClr val="333333"/>
                </a:solidFill>
                <a:latin typeface="BlinkMacSystemFont"/>
              </a:rPr>
              <a:t>Кроме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того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:</a:t>
            </a:r>
          </a:p>
          <a:p>
            <a:pPr lvl="1">
              <a:buChar char="•"/>
            </a:pP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Ширина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элемента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с position: absolute 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устанавливается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по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содержимому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.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</a:t>
            </a:r>
          </a:p>
          <a:p>
            <a:pPr lvl="1">
              <a:buChar char="•"/>
            </a:pP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Элемент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получает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 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display:block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который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перекрывает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почти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все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возможные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display</a:t>
            </a:r>
          </a:p>
        </p:txBody>
      </p:sp>
    </p:spTree>
    <p:extLst>
      <p:ext uri="{BB962C8B-B14F-4D97-AF65-F5344CB8AC3E}">
        <p14:creationId xmlns:p14="http://schemas.microsoft.com/office/powerpoint/2010/main" val="655322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01195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 err="1">
                <a:latin typeface="Arial"/>
                <a:cs typeface="Arial"/>
              </a:rPr>
              <a:t>position</a:t>
            </a:r>
            <a:r>
              <a:rPr lang="ru-RU" sz="3600" b="1" dirty="0">
                <a:latin typeface="Arial"/>
                <a:cs typeface="Arial"/>
              </a:rPr>
              <a:t>: </a:t>
            </a:r>
            <a:r>
              <a:rPr lang="ru-RU" sz="3600" b="1" dirty="0" err="1">
                <a:latin typeface="Arial"/>
                <a:cs typeface="Arial"/>
              </a:rPr>
              <a:t>absolute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32</a:t>
            </a:r>
            <a:endParaRPr lang="ru-RU" altLang="ru-RU" sz="1600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B0604-0355-4DEA-BE15-AE0AF05440DD}"/>
              </a:ext>
            </a:extLst>
          </p:cNvPr>
          <p:cNvSpPr txBox="1"/>
          <p:nvPr/>
        </p:nvSpPr>
        <p:spPr>
          <a:xfrm>
            <a:off x="1702676" y="1658883"/>
            <a:ext cx="85676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Например, отпозиционируем заголовок в правом-верхнем углу документа:</a:t>
            </a:r>
            <a:endParaRPr lang="en-US"/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7D8EA0C-5216-49BB-8B14-FFBCF9040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45" y="2505406"/>
            <a:ext cx="4582510" cy="288070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107C5213-83FC-4DEF-B863-3C5981CD0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0125" y="2624294"/>
            <a:ext cx="6395544" cy="16181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02454D-457C-49FD-93A5-D66D695FFE29}"/>
              </a:ext>
            </a:extLst>
          </p:cNvPr>
          <p:cNvSpPr txBox="1"/>
          <p:nvPr/>
        </p:nvSpPr>
        <p:spPr>
          <a:xfrm>
            <a:off x="809296" y="5731641"/>
            <a:ext cx="93034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Важное отличие от </a:t>
            </a:r>
            <a:r>
              <a:rPr lang="en-US"/>
              <a:t>relative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: </a:t>
            </a:r>
            <a:r>
              <a:rPr lang="en-US" b="1">
                <a:solidFill>
                  <a:srgbClr val="333333"/>
                </a:solidFill>
                <a:latin typeface="BlinkMacSystemFont"/>
              </a:rPr>
              <a:t>так как элемент удаляется со своего обычного места, то элементы под ним сдвигаются, занимая освободившееся пространство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665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01195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 err="1">
                <a:latin typeface="Arial"/>
                <a:cs typeface="Arial"/>
              </a:rPr>
              <a:t>position</a:t>
            </a:r>
            <a:r>
              <a:rPr lang="ru-RU" sz="3600" b="1" dirty="0">
                <a:latin typeface="Arial"/>
                <a:cs typeface="Arial"/>
              </a:rPr>
              <a:t>: </a:t>
            </a:r>
            <a:r>
              <a:rPr lang="ru-RU" sz="3600" b="1" dirty="0" err="1">
                <a:latin typeface="Arial"/>
                <a:cs typeface="Arial"/>
              </a:rPr>
              <a:t>absolute</a:t>
            </a:r>
            <a:r>
              <a:rPr lang="ru-RU" sz="3600" b="1" dirty="0">
                <a:latin typeface="Arial"/>
                <a:cs typeface="Arial"/>
              </a:rPr>
              <a:t> - Координаты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33</a:t>
            </a:r>
            <a:endParaRPr lang="ru-RU" altLang="ru-RU" sz="16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B59871-8D53-4A3F-AF7A-CA79537F98A6}"/>
              </a:ext>
            </a:extLst>
          </p:cNvPr>
          <p:cNvSpPr txBox="1"/>
          <p:nvPr/>
        </p:nvSpPr>
        <p:spPr>
          <a:xfrm>
            <a:off x="888124" y="1772745"/>
            <a:ext cx="10529613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Иногда бывает нужно поменять элементу </a:t>
            </a:r>
            <a:r>
              <a:rPr lang="en-US"/>
              <a:t>position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 на </a:t>
            </a:r>
            <a:r>
              <a:rPr lang="en-US"/>
              <a:t>absolute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, но так, чтобы элементы вокруг не сдвигались. Как правило, это делают, меняя соседей – добавляют </a:t>
            </a:r>
            <a:r>
              <a:rPr lang="en-US"/>
              <a:t>margin/padding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 или вставляют в документ пустой элемент с такими же размерами.</a:t>
            </a: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05B5E1-60E8-4DBD-AA1D-8708D8EBBF7F}"/>
              </a:ext>
            </a:extLst>
          </p:cNvPr>
          <p:cNvSpPr txBox="1"/>
          <p:nvPr/>
        </p:nvSpPr>
        <p:spPr>
          <a:xfrm>
            <a:off x="888124" y="2771227"/>
            <a:ext cx="888299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333333"/>
                </a:solidFill>
                <a:latin typeface="BlinkMacSystemFont"/>
              </a:rPr>
              <a:t>В 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абсолютно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 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позиционированном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 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элементе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 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можно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 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одновременно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 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задаватьпротивоположные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b="1" dirty="0" err="1">
                <a:solidFill>
                  <a:srgbClr val="333333"/>
                </a:solidFill>
                <a:latin typeface="BlinkMacSystemFont"/>
              </a:rPr>
              <a:t>границы</a:t>
            </a:r>
            <a:r>
              <a:rPr lang="en-US" b="1" dirty="0">
                <a:solidFill>
                  <a:srgbClr val="333333"/>
                </a:solidFill>
                <a:latin typeface="BlinkMacSystemFont"/>
              </a:rPr>
              <a:t>.</a:t>
            </a:r>
            <a:endParaRPr lang="ru-RU" dirty="0"/>
          </a:p>
          <a:p>
            <a:endParaRPr lang="en-US" b="1" dirty="0">
              <a:solidFill>
                <a:srgbClr val="333333"/>
              </a:solidFill>
              <a:latin typeface="BlinkMacSystemFont"/>
            </a:endParaRPr>
          </a:p>
          <a:p>
            <a:r>
              <a:rPr lang="en-US" dirty="0" err="1">
                <a:solidFill>
                  <a:srgbClr val="333333"/>
                </a:solidFill>
                <a:latin typeface="BlinkMacSystemFont"/>
              </a:rPr>
              <a:t>Браузер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растянет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такой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элемент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до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границ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.</a:t>
            </a:r>
          </a:p>
          <a:p>
            <a:endParaRPr lang="en-US">
              <a:solidFill>
                <a:srgbClr val="333333"/>
              </a:solidFill>
              <a:latin typeface="BlinkMacSystemFont"/>
            </a:endParaRPr>
          </a:p>
        </p:txBody>
      </p:sp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8462134-477B-4F87-AB2E-F044F524C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228" y="4164779"/>
            <a:ext cx="6640785" cy="218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5399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543540" y="845444"/>
            <a:ext cx="949526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 err="1">
                <a:latin typeface="Arial"/>
                <a:cs typeface="Arial"/>
              </a:rPr>
              <a:t>position</a:t>
            </a:r>
            <a:r>
              <a:rPr lang="ru-RU" sz="3600" b="1" dirty="0">
                <a:latin typeface="Arial"/>
                <a:cs typeface="Arial"/>
              </a:rPr>
              <a:t>: </a:t>
            </a:r>
            <a:r>
              <a:rPr lang="ru-RU" sz="3600" b="1" dirty="0" err="1">
                <a:latin typeface="Arial"/>
                <a:cs typeface="Arial"/>
              </a:rPr>
              <a:t>absolute</a:t>
            </a:r>
            <a:r>
              <a:rPr lang="ru-RU" sz="3600" b="1" dirty="0">
                <a:latin typeface="Arial"/>
                <a:cs typeface="Arial"/>
              </a:rPr>
              <a:t> в позиционированном родителе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34</a:t>
            </a:r>
            <a:endParaRPr lang="ru-RU" altLang="ru-RU" sz="1600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65335A-24CB-4E15-9DD2-ACD578E5DE6F}"/>
              </a:ext>
            </a:extLst>
          </p:cNvPr>
          <p:cNvSpPr txBox="1"/>
          <p:nvPr/>
        </p:nvSpPr>
        <p:spPr>
          <a:xfrm>
            <a:off x="555297" y="2228193"/>
            <a:ext cx="11414233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solidFill>
                  <a:srgbClr val="333333"/>
                </a:solidFill>
                <a:latin typeface="BlinkMacSystemFont"/>
              </a:rPr>
              <a:t>Если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у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элемента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есть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позиционированный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предок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то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position: absolute 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работает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относительно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него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 а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не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относительно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документа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.</a:t>
            </a:r>
          </a:p>
          <a:p>
            <a:endParaRPr lang="en-US" dirty="0">
              <a:solidFill>
                <a:srgbClr val="333333"/>
              </a:solidFill>
              <a:latin typeface="BlinkMacSystemFont"/>
            </a:endParaRPr>
          </a:p>
          <a:p>
            <a:r>
              <a:rPr lang="en-US" dirty="0" err="1">
                <a:solidFill>
                  <a:srgbClr val="333333"/>
                </a:solidFill>
                <a:latin typeface="BlinkMacSystemFont"/>
              </a:rPr>
              <a:t>То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есть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достаточно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поставить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родительскому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div 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позицию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relative,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даже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без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координат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– и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заголовок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будет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в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его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правом-верхнем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BlinkMacSystemFont"/>
              </a:rPr>
              <a:t>углу</a:t>
            </a:r>
          </a:p>
        </p:txBody>
      </p:sp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80B5E2D-DC04-41EF-A0A2-7348DB01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96" y="3841717"/>
            <a:ext cx="4468648" cy="2616704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99E8418E-B2AD-4CF1-9566-BC9A54087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4814" y="3838351"/>
            <a:ext cx="6474372" cy="166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197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01195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 err="1">
                <a:latin typeface="Arial"/>
                <a:cs typeface="Arial"/>
              </a:rPr>
              <a:t>position</a:t>
            </a:r>
            <a:r>
              <a:rPr lang="ru-RU" sz="3600" b="1" dirty="0">
                <a:latin typeface="Arial"/>
                <a:cs typeface="Arial"/>
              </a:rPr>
              <a:t>: </a:t>
            </a:r>
            <a:r>
              <a:rPr lang="ru-RU" sz="3600" b="1" dirty="0" err="1">
                <a:latin typeface="Arial"/>
                <a:cs typeface="Arial"/>
              </a:rPr>
              <a:t>fixed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35</a:t>
            </a:r>
            <a:endParaRPr lang="ru-RU" altLang="ru-RU" sz="1600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4B0604-0355-4DEA-BE15-AE0AF05440DD}"/>
              </a:ext>
            </a:extLst>
          </p:cNvPr>
          <p:cNvSpPr txBox="1"/>
          <p:nvPr/>
        </p:nvSpPr>
        <p:spPr>
          <a:xfrm>
            <a:off x="1702676" y="1658883"/>
            <a:ext cx="85676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Arial"/>
                <a:ea typeface="+mn-lt"/>
                <a:cs typeface="+mn-lt"/>
              </a:rPr>
              <a:t>Позиционирует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объект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точно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так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же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dirty="0" err="1">
                <a:latin typeface="Arial"/>
                <a:ea typeface="+mn-lt"/>
                <a:cs typeface="+mn-lt"/>
              </a:rPr>
              <a:t>как</a:t>
            </a:r>
            <a:r>
              <a:rPr lang="en-US" dirty="0">
                <a:latin typeface="Arial"/>
                <a:ea typeface="+mn-lt"/>
                <a:cs typeface="+mn-lt"/>
              </a:rPr>
              <a:t> </a:t>
            </a:r>
            <a:r>
              <a:rPr lang="en-US" dirty="0">
                <a:latin typeface="Arial"/>
                <a:cs typeface="Arial"/>
              </a:rPr>
              <a:t>absolute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dirty="0" err="1">
                <a:latin typeface="Arial"/>
                <a:ea typeface="+mn-lt"/>
                <a:cs typeface="+mn-lt"/>
              </a:rPr>
              <a:t>но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относительно</a:t>
            </a:r>
            <a:r>
              <a:rPr lang="en-US" dirty="0">
                <a:latin typeface="Arial"/>
                <a:ea typeface="+mn-lt"/>
                <a:cs typeface="+mn-lt"/>
              </a:rPr>
              <a:t> </a:t>
            </a:r>
            <a:r>
              <a:rPr lang="en-US" dirty="0">
                <a:latin typeface="Arial"/>
                <a:cs typeface="Arial"/>
              </a:rPr>
              <a:t>window</a:t>
            </a:r>
            <a:endParaRPr lang="en-US" dirty="0">
              <a:latin typeface="Arial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02454D-457C-49FD-93A5-D66D695FFE29}"/>
              </a:ext>
            </a:extLst>
          </p:cNvPr>
          <p:cNvSpPr txBox="1"/>
          <p:nvPr/>
        </p:nvSpPr>
        <p:spPr>
          <a:xfrm>
            <a:off x="809296" y="5731641"/>
            <a:ext cx="93034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 err="1">
                <a:latin typeface="Arial"/>
                <a:ea typeface="+mn-lt"/>
                <a:cs typeface="+mn-lt"/>
              </a:rPr>
              <a:t>Когда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страницу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прокручивают</a:t>
            </a:r>
            <a:r>
              <a:rPr lang="en-US" b="1" dirty="0">
                <a:latin typeface="Arial"/>
                <a:ea typeface="+mn-lt"/>
                <a:cs typeface="+mn-lt"/>
              </a:rPr>
              <a:t>, </a:t>
            </a:r>
            <a:r>
              <a:rPr lang="en-US" b="1" dirty="0" err="1">
                <a:latin typeface="Arial"/>
                <a:ea typeface="+mn-lt"/>
                <a:cs typeface="+mn-lt"/>
              </a:rPr>
              <a:t>фиксированный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элемент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остаётся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на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своём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месте</a:t>
            </a:r>
            <a:r>
              <a:rPr lang="en-US" b="1" dirty="0">
                <a:latin typeface="Arial"/>
                <a:ea typeface="+mn-lt"/>
                <a:cs typeface="+mn-lt"/>
              </a:rPr>
              <a:t> и </a:t>
            </a:r>
            <a:r>
              <a:rPr lang="en-US" b="1" dirty="0" err="1">
                <a:latin typeface="Arial"/>
                <a:ea typeface="+mn-lt"/>
                <a:cs typeface="+mn-lt"/>
              </a:rPr>
              <a:t>не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прокручивается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вместе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со</a:t>
            </a:r>
            <a:r>
              <a:rPr lang="en-US" b="1" dirty="0">
                <a:latin typeface="Arial"/>
                <a:ea typeface="+mn-lt"/>
                <a:cs typeface="+mn-lt"/>
              </a:rPr>
              <a:t> </a:t>
            </a:r>
            <a:r>
              <a:rPr lang="en-US" b="1" dirty="0" err="1">
                <a:latin typeface="Arial"/>
                <a:ea typeface="+mn-lt"/>
                <a:cs typeface="+mn-lt"/>
              </a:rPr>
              <a:t>страницей</a:t>
            </a:r>
            <a:r>
              <a:rPr lang="en-US" b="1" dirty="0">
                <a:latin typeface="Arial"/>
                <a:ea typeface="+mn-lt"/>
                <a:cs typeface="+mn-lt"/>
              </a:rPr>
              <a:t>.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8858C89-7D90-4F50-81DD-2E1406CEE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07" y="2280817"/>
            <a:ext cx="4100786" cy="3093401"/>
          </a:xfrm>
          <a:prstGeom prst="rect">
            <a:avLst/>
          </a:prstGeom>
        </p:spPr>
      </p:pic>
      <p:pic>
        <p:nvPicPr>
          <p:cNvPr id="6" name="Рисунок 8">
            <a:extLst>
              <a:ext uri="{FF2B5EF4-FFF2-40B4-BE49-F238E27FC236}">
                <a16:creationId xmlns:a16="http://schemas.microsoft.com/office/drawing/2014/main" id="{55E1EFBB-F482-4B87-A586-5BDF43B364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848" y="2973629"/>
            <a:ext cx="6456855" cy="171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174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 err="1">
                <a:latin typeface="Arial"/>
                <a:cs typeface="Arial"/>
              </a:rPr>
              <a:t>Псевдоэлементы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36</a:t>
            </a:r>
            <a:endParaRPr lang="ru-RU" altLang="ru-RU" sz="1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3086B8-18ED-4653-9C5E-41F7D0640F0B}"/>
              </a:ext>
            </a:extLst>
          </p:cNvPr>
          <p:cNvSpPr txBox="1"/>
          <p:nvPr/>
        </p:nvSpPr>
        <p:spPr>
          <a:xfrm>
            <a:off x="1010745" y="1667641"/>
            <a:ext cx="102230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B1B1B"/>
                </a:solidFill>
                <a:latin typeface="arial"/>
                <a:cs typeface="arial"/>
              </a:rPr>
              <a:t>Псевдоэлемент</a:t>
            </a:r>
            <a:r>
              <a:rPr lang="en-US">
                <a:solidFill>
                  <a:srgbClr val="1B1B1B"/>
                </a:solidFill>
                <a:latin typeface="arial"/>
                <a:cs typeface="arial"/>
              </a:rPr>
              <a:t> в CSS — </a:t>
            </a:r>
            <a:r>
              <a:rPr lang="en-US" i="1">
                <a:solidFill>
                  <a:srgbClr val="1B1B1B"/>
                </a:solidFill>
                <a:latin typeface="arial"/>
                <a:cs typeface="arial"/>
              </a:rPr>
              <a:t>это ключевое слово, добавляемое к селектору,</a:t>
            </a:r>
            <a:r>
              <a:rPr lang="en-US">
                <a:solidFill>
                  <a:srgbClr val="1B1B1B"/>
                </a:solidFill>
                <a:latin typeface="arial"/>
                <a:cs typeface="arial"/>
              </a:rPr>
              <a:t> которое позволяет стилизовать определённую часть выбранного элемента. </a:t>
            </a:r>
            <a:endParaRPr lang="en-US"/>
          </a:p>
        </p:txBody>
      </p:sp>
      <p:pic>
        <p:nvPicPr>
          <p:cNvPr id="7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E1353BA-2FEB-456A-B243-43D57F8FB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5" y="2458396"/>
            <a:ext cx="3943131" cy="20550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098278-2659-4ED5-A2C8-AB0A0E7FD4C9}"/>
              </a:ext>
            </a:extLst>
          </p:cNvPr>
          <p:cNvSpPr txBox="1"/>
          <p:nvPr/>
        </p:nvSpPr>
        <p:spPr>
          <a:xfrm>
            <a:off x="5398814" y="2674883"/>
            <a:ext cx="633423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B1B1B"/>
                </a:solidFill>
                <a:latin typeface="arial"/>
                <a:cs typeface="arial"/>
              </a:rPr>
              <a:t>В селекторе можно использовать только один псевдоэлемент. Он должен находиться после простых селекторов в выражении.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46264-CF28-4CB9-9EC2-269090439F09}"/>
              </a:ext>
            </a:extLst>
          </p:cNvPr>
          <p:cNvSpPr txBox="1"/>
          <p:nvPr/>
        </p:nvSpPr>
        <p:spPr>
          <a:xfrm>
            <a:off x="1010745" y="4715641"/>
            <a:ext cx="6894786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1B1B1B"/>
                </a:solidFill>
                <a:latin typeface="arial"/>
                <a:cs typeface="arial"/>
              </a:rPr>
              <a:t>Примечание:</a:t>
            </a:r>
            <a:r>
              <a:rPr lang="en-US">
                <a:solidFill>
                  <a:srgbClr val="1B1B1B"/>
                </a:solidFill>
                <a:latin typeface="arial"/>
                <a:cs typeface="arial"/>
              </a:rPr>
              <a:t> Как правило, следует использовать двойное двоеточие (</a:t>
            </a:r>
            <a:r>
              <a:rPr lang="en-US"/>
              <a:t>::</a:t>
            </a:r>
            <a:r>
              <a:rPr lang="en-US">
                <a:solidFill>
                  <a:srgbClr val="1B1B1B"/>
                </a:solidFill>
                <a:latin typeface="arial"/>
                <a:cs typeface="arial"/>
              </a:rPr>
              <a:t>) вместо одинарного (</a:t>
            </a:r>
            <a:r>
              <a:rPr lang="en-US"/>
              <a:t>:</a:t>
            </a:r>
            <a:r>
              <a:rPr lang="en-US">
                <a:solidFill>
                  <a:srgbClr val="1B1B1B"/>
                </a:solidFill>
                <a:latin typeface="arial"/>
                <a:cs typeface="arial"/>
              </a:rPr>
              <a:t>). В этом состоит различие между псевдоклассами и псевдоэлементами. Однако, так как это различие не присутствовало в старых версиях спецификации W3C, большинство браузеров поддерживают оба синтаксиса для псевдоэлементов.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084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 err="1">
                <a:latin typeface="Arial"/>
                <a:cs typeface="Arial"/>
              </a:rPr>
              <a:t>Псевдоэлементы</a:t>
            </a:r>
            <a:r>
              <a:rPr lang="ru-RU" sz="3600" b="1" dirty="0">
                <a:latin typeface="Arial"/>
                <a:cs typeface="Arial"/>
              </a:rPr>
              <a:t>. Примеры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37</a:t>
            </a:r>
            <a:endParaRPr lang="ru-RU" altLang="ru-RU" sz="1600" dirty="0">
              <a:cs typeface="Arial"/>
            </a:endParaRPr>
          </a:p>
        </p:txBody>
      </p:sp>
      <p:pic>
        <p:nvPicPr>
          <p:cNvPr id="2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B2968B41-05CB-42D6-A40C-1BB14F7A6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7985" y="2296491"/>
            <a:ext cx="8147268" cy="2256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234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Псевдоэлементы 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38</a:t>
            </a:r>
            <a:endParaRPr lang="ru-RU" altLang="ru-RU" sz="1600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238DF-AF20-4FFC-ACB6-9F7994E04B3F}"/>
              </a:ext>
            </a:extLst>
          </p:cNvPr>
          <p:cNvSpPr txBox="1"/>
          <p:nvPr/>
        </p:nvSpPr>
        <p:spPr>
          <a:xfrm>
            <a:off x="1010745" y="1799020"/>
            <a:ext cx="83837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Но самые важные и часто используемые </a:t>
            </a:r>
            <a:r>
              <a:rPr lang="ru-RU" dirty="0" err="1">
                <a:cs typeface="Calibri"/>
              </a:rPr>
              <a:t>псевдоэлементы</a:t>
            </a:r>
            <a:r>
              <a:rPr lang="ru-RU" dirty="0">
                <a:cs typeface="Calibri"/>
              </a:rPr>
              <a:t> - это </a:t>
            </a:r>
            <a:r>
              <a:rPr lang="ru-RU" b="1" dirty="0">
                <a:cs typeface="Calibri"/>
              </a:rPr>
              <a:t>::</a:t>
            </a:r>
            <a:r>
              <a:rPr lang="ru-RU" b="1" dirty="0" err="1">
                <a:cs typeface="Calibri"/>
              </a:rPr>
              <a:t>before</a:t>
            </a:r>
            <a:r>
              <a:rPr lang="ru-RU" dirty="0">
                <a:cs typeface="Calibri"/>
              </a:rPr>
              <a:t> и </a:t>
            </a:r>
            <a:r>
              <a:rPr lang="ru-RU" b="1" dirty="0">
                <a:cs typeface="Calibri"/>
              </a:rPr>
              <a:t>::</a:t>
            </a:r>
            <a:r>
              <a:rPr lang="ru-RU" b="1" dirty="0" err="1">
                <a:cs typeface="Calibri"/>
              </a:rPr>
              <a:t>after</a:t>
            </a:r>
            <a:endParaRPr lang="ru-RU" b="1" dirty="0">
              <a:cs typeface="Calibri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275505-1EC4-4A09-9ECF-6AF2B7616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7" y="2291982"/>
            <a:ext cx="4258441" cy="2221484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A79B00-16D8-499C-89EF-4E40DB4F1C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055" y="2288702"/>
            <a:ext cx="3426372" cy="3480526"/>
          </a:xfrm>
          <a:prstGeom prst="rect">
            <a:avLst/>
          </a:prstGeom>
        </p:spPr>
      </p:pic>
      <p:pic>
        <p:nvPicPr>
          <p:cNvPr id="7" name="Рисунок 7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0C859AF0-ADFE-4311-B8A6-2537BEBD8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8273" y="2355302"/>
            <a:ext cx="1646073" cy="3189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6B567-5005-4BDC-9891-DA403684373F}"/>
              </a:ext>
            </a:extLst>
          </p:cNvPr>
          <p:cNvSpPr txBox="1"/>
          <p:nvPr/>
        </p:nvSpPr>
        <p:spPr>
          <a:xfrm>
            <a:off x="1045779" y="5854262"/>
            <a:ext cx="808595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Для </a:t>
            </a:r>
            <a:r>
              <a:rPr lang="ru-RU" dirty="0" err="1">
                <a:cs typeface="Calibri"/>
              </a:rPr>
              <a:t>псевдоэлементов</a:t>
            </a:r>
            <a:r>
              <a:rPr lang="ru-RU" dirty="0">
                <a:cs typeface="Calibri"/>
              </a:rPr>
              <a:t> обязательно нужно указать свойства </a:t>
            </a:r>
            <a:r>
              <a:rPr lang="ru-RU" dirty="0" err="1">
                <a:cs typeface="Calibri"/>
              </a:rPr>
              <a:t>content</a:t>
            </a:r>
            <a:r>
              <a:rPr lang="ru-RU" dirty="0">
                <a:cs typeface="Calibri"/>
              </a:rPr>
              <a:t> и </a:t>
            </a:r>
            <a:r>
              <a:rPr lang="ru-RU" dirty="0" err="1">
                <a:cs typeface="Calibri"/>
              </a:rPr>
              <a:t>display</a:t>
            </a:r>
            <a:r>
              <a:rPr lang="ru-RU" dirty="0">
                <a:cs typeface="Calibri"/>
              </a:rPr>
              <a:t> для корректного отображения</a:t>
            </a:r>
          </a:p>
        </p:txBody>
      </p:sp>
    </p:spTree>
    <p:extLst>
      <p:ext uri="{BB962C8B-B14F-4D97-AF65-F5344CB8AC3E}">
        <p14:creationId xmlns:p14="http://schemas.microsoft.com/office/powerpoint/2010/main" val="2373218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Псевдоэлементы 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39</a:t>
            </a:r>
            <a:endParaRPr lang="ru-RU" altLang="ru-RU" sz="1600" dirty="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3238DF-AF20-4FFC-ACB6-9F7994E04B3F}"/>
              </a:ext>
            </a:extLst>
          </p:cNvPr>
          <p:cNvSpPr txBox="1"/>
          <p:nvPr/>
        </p:nvSpPr>
        <p:spPr>
          <a:xfrm>
            <a:off x="1010745" y="1799020"/>
            <a:ext cx="83837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Один из вариантов стилизации псевдоэлементов</a:t>
            </a:r>
            <a:endParaRPr lang="ru-RU" dirty="0">
              <a:cs typeface="Calibri"/>
            </a:endParaRPr>
          </a:p>
        </p:txBody>
      </p:sp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A79726-2B69-4688-AEF9-DA1D1607F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69" y="2496414"/>
            <a:ext cx="5677337" cy="3818342"/>
          </a:xfrm>
          <a:prstGeom prst="rect">
            <a:avLst/>
          </a:prstGeom>
        </p:spPr>
      </p:pic>
      <p:pic>
        <p:nvPicPr>
          <p:cNvPr id="10" name="Рисунок 10">
            <a:extLst>
              <a:ext uri="{FF2B5EF4-FFF2-40B4-BE49-F238E27FC236}">
                <a16:creationId xmlns:a16="http://schemas.microsoft.com/office/drawing/2014/main" id="{8D704193-DB21-4F73-8DD3-2026B0B1C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0208" y="2498834"/>
            <a:ext cx="3724275" cy="154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06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2049541" y="863161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Flexbox.Повторение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9457" y="1683241"/>
            <a:ext cx="7689470" cy="467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700" dirty="0" err="1">
                <a:latin typeface="Arial"/>
                <a:cs typeface="Arial"/>
              </a:rPr>
              <a:t>Flexbox</a:t>
            </a:r>
            <a:r>
              <a:rPr lang="ru-RU" sz="1700" dirty="0">
                <a:latin typeface="Arial"/>
                <a:cs typeface="Arial"/>
              </a:rPr>
              <a:t> состоит из </a:t>
            </a:r>
            <a:r>
              <a:rPr lang="ru-RU" sz="1700" b="1" dirty="0">
                <a:latin typeface="Arial"/>
                <a:cs typeface="Arial"/>
              </a:rPr>
              <a:t>гибкого контейнера (</a:t>
            </a:r>
            <a:r>
              <a:rPr lang="ru-RU" sz="1700" b="1" dirty="0" err="1">
                <a:latin typeface="Arial"/>
                <a:cs typeface="Arial"/>
              </a:rPr>
              <a:t>flex</a:t>
            </a:r>
            <a:r>
              <a:rPr lang="ru-RU" sz="1700" b="1" dirty="0">
                <a:latin typeface="Arial"/>
                <a:cs typeface="Arial"/>
              </a:rPr>
              <a:t> </a:t>
            </a:r>
            <a:r>
              <a:rPr lang="ru-RU" sz="1700" b="1" dirty="0" err="1">
                <a:latin typeface="Arial"/>
                <a:cs typeface="Arial"/>
              </a:rPr>
              <a:t>container</a:t>
            </a:r>
            <a:r>
              <a:rPr lang="ru-RU" sz="1700" b="1" dirty="0">
                <a:latin typeface="Arial"/>
                <a:cs typeface="Arial"/>
              </a:rPr>
              <a:t>)</a:t>
            </a:r>
            <a:r>
              <a:rPr lang="ru-RU" sz="1700" dirty="0">
                <a:latin typeface="Arial"/>
                <a:cs typeface="Arial"/>
              </a:rPr>
              <a:t> и </a:t>
            </a:r>
            <a:r>
              <a:rPr lang="ru-RU" sz="1700" b="1" dirty="0">
                <a:latin typeface="Arial"/>
                <a:cs typeface="Arial"/>
              </a:rPr>
              <a:t>гибких элементов (</a:t>
            </a:r>
            <a:r>
              <a:rPr lang="ru-RU" sz="1700" b="1" dirty="0" err="1">
                <a:latin typeface="Arial"/>
                <a:cs typeface="Arial"/>
              </a:rPr>
              <a:t>flex</a:t>
            </a:r>
            <a:r>
              <a:rPr lang="ru-RU" sz="1700" b="1" dirty="0">
                <a:latin typeface="Arial"/>
                <a:cs typeface="Arial"/>
              </a:rPr>
              <a:t> </a:t>
            </a:r>
            <a:r>
              <a:rPr lang="ru-RU" sz="1700" b="1" dirty="0" err="1">
                <a:latin typeface="Arial"/>
                <a:cs typeface="Arial"/>
              </a:rPr>
              <a:t>items</a:t>
            </a:r>
            <a:r>
              <a:rPr lang="ru-RU" sz="1700" b="1" dirty="0">
                <a:latin typeface="Arial"/>
                <a:cs typeface="Arial"/>
              </a:rPr>
              <a:t>)</a:t>
            </a:r>
            <a:r>
              <a:rPr lang="ru-RU" sz="1700" dirty="0">
                <a:latin typeface="Arial"/>
                <a:cs typeface="Arial"/>
              </a:rPr>
              <a:t>. Гибкие элементы могут выстраиваться в строку или столбик, а оставшееся свободное пространство распределяется между ними различными способами.</a:t>
            </a:r>
            <a:br>
              <a:rPr lang="ru-RU" sz="1700" dirty="0">
                <a:latin typeface="Arial"/>
                <a:cs typeface="Arial"/>
              </a:rPr>
            </a:br>
            <a:br>
              <a:rPr lang="ru-RU" sz="1700" dirty="0">
                <a:cs typeface="Arial" panose="020B0604020202020204" pitchFamily="34" charset="0"/>
              </a:rPr>
            </a:br>
            <a:r>
              <a:rPr lang="ru-RU" sz="1700" dirty="0">
                <a:latin typeface="Arial"/>
                <a:cs typeface="Arial"/>
              </a:rPr>
              <a:t>Модуль </a:t>
            </a:r>
            <a:r>
              <a:rPr lang="ru-RU" sz="1700" dirty="0" err="1">
                <a:latin typeface="Arial"/>
                <a:cs typeface="Arial"/>
              </a:rPr>
              <a:t>flexbox</a:t>
            </a:r>
            <a:r>
              <a:rPr lang="ru-RU" sz="1700" dirty="0">
                <a:latin typeface="Arial"/>
                <a:cs typeface="Arial"/>
              </a:rPr>
              <a:t> позволяет решать следующие задачи:</a:t>
            </a:r>
          </a:p>
          <a:p>
            <a:pPr marL="285750" indent="-285750"/>
            <a:r>
              <a:rPr lang="ru-RU" sz="1700" dirty="0">
                <a:latin typeface="Arial"/>
                <a:cs typeface="Arial"/>
              </a:rPr>
              <a:t>Располагать элементы в одном из четырех направлений: слева направо, справа налево, сверху вниз или снизу вверх.</a:t>
            </a:r>
          </a:p>
          <a:p>
            <a:pPr marL="285750" indent="-285750"/>
            <a:r>
              <a:rPr lang="ru-RU" sz="1700" dirty="0">
                <a:latin typeface="Arial"/>
                <a:cs typeface="Arial"/>
              </a:rPr>
              <a:t>Переопределять порядок отображения элементов.</a:t>
            </a:r>
          </a:p>
          <a:p>
            <a:pPr marL="285750" indent="-285750"/>
            <a:r>
              <a:rPr lang="ru-RU" sz="1700" dirty="0">
                <a:latin typeface="Arial"/>
                <a:cs typeface="Arial"/>
              </a:rPr>
              <a:t>Автоматически определять размеры элементов таким образом, чтобы они вписывались в доступное пространство.</a:t>
            </a:r>
          </a:p>
          <a:p>
            <a:pPr marL="285750" indent="-285750"/>
            <a:r>
              <a:rPr lang="ru-RU" sz="1700" dirty="0">
                <a:latin typeface="Arial"/>
                <a:cs typeface="Arial"/>
              </a:rPr>
              <a:t>Решать проблему с горизонтальным и вертикальным центрированием.</a:t>
            </a:r>
          </a:p>
          <a:p>
            <a:pPr marL="285750" indent="-285750"/>
            <a:r>
              <a:rPr lang="ru-RU" sz="1700" dirty="0">
                <a:latin typeface="Arial"/>
                <a:cs typeface="Arial"/>
              </a:rPr>
              <a:t>Переносить элементы внутри контейнера, не допуская его переполнения.</a:t>
            </a:r>
          </a:p>
          <a:p>
            <a:pPr marL="285750" indent="-285750"/>
            <a:r>
              <a:rPr lang="ru-RU" sz="1700" dirty="0">
                <a:latin typeface="Arial"/>
                <a:cs typeface="Arial"/>
              </a:rPr>
              <a:t>Создавать колонки одинаковой высоты.</a:t>
            </a:r>
          </a:p>
          <a:p>
            <a:pPr marL="285750" indent="-285750"/>
            <a:r>
              <a:rPr lang="ru-RU" sz="1700" dirty="0">
                <a:latin typeface="Arial"/>
                <a:cs typeface="Arial"/>
              </a:rPr>
              <a:t>Создавать прижатый к низу страницы </a:t>
            </a:r>
            <a:r>
              <a:rPr lang="ru-RU" sz="1700" dirty="0">
                <a:latin typeface="Arial"/>
                <a:cs typeface="Arial"/>
                <a:hlinkClick r:id="rId3"/>
              </a:rPr>
              <a:t>подвал сайта</a:t>
            </a:r>
            <a:r>
              <a:rPr lang="ru-RU" sz="1700" dirty="0">
                <a:latin typeface="Arial"/>
                <a:cs typeface="Arial"/>
              </a:rPr>
              <a:t>.</a:t>
            </a:r>
          </a:p>
          <a:p>
            <a:pPr>
              <a:buNone/>
            </a:pPr>
            <a:endParaRPr lang="ru-RU" sz="17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2132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Переменные в CSS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40</a:t>
            </a:r>
            <a:endParaRPr lang="ru-RU" altLang="ru-RU" sz="1600" dirty="0">
              <a:cs typeface="Arial"/>
            </a:endParaRP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2E761999-5B72-42E0-A7DA-82C0F78E5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45" y="2626932"/>
            <a:ext cx="6789681" cy="38288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E370C3-5025-4651-A2E6-7C7284884DB1}"/>
              </a:ext>
            </a:extLst>
          </p:cNvPr>
          <p:cNvSpPr txBox="1"/>
          <p:nvPr/>
        </p:nvSpPr>
        <p:spPr>
          <a:xfrm>
            <a:off x="1010745" y="1667641"/>
            <a:ext cx="1072230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111111"/>
                </a:solidFill>
                <a:latin typeface="-apple-system"/>
              </a:rPr>
              <a:t>CSS-переменные — это значения, которые объявляют в CSS, преследуя две цели. Первая — это многократное использование таких значений. Вторая — это сокращение объёмов CSS-кода.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558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Переменные в CSS. Синтаксис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41</a:t>
            </a:r>
            <a:endParaRPr lang="ru-RU" altLang="ru-RU" sz="1600" dirty="0">
              <a:cs typeface="Arial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09806F-2C0D-4E7C-A5DA-9DC397D24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07" y="2355392"/>
            <a:ext cx="5913820" cy="2436251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930AFDAC-FA7C-4048-AAC3-1F742C48C4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89" y="2355392"/>
            <a:ext cx="5861268" cy="24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746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879458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Переменные в CSS. Пример</a:t>
            </a:r>
            <a:endParaRPr lang="ru-RU" sz="3600" b="1" dirty="0" err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42</a:t>
            </a:r>
            <a:endParaRPr lang="ru-RU" altLang="ru-RU" sz="1600" dirty="0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42710A-F6EA-4947-9FC5-E4C0195712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958" y="1809850"/>
            <a:ext cx="3904785" cy="2500652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E18D4C2-0F5D-48DC-B82A-7813DACE50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710" y="1806935"/>
            <a:ext cx="4670095" cy="3174059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6348FFB8-8747-4E94-B825-0E530E528A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2395" y="5017322"/>
            <a:ext cx="2543831" cy="146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963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879458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Анимации в CSS</a:t>
            </a:r>
            <a:endParaRPr lang="ru-RU" sz="3600" b="1" err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43</a:t>
            </a:r>
            <a:endParaRPr lang="ru-RU" altLang="ru-RU" sz="1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191DA-54DB-45B5-ABF7-8024A3306E28}"/>
              </a:ext>
            </a:extLst>
          </p:cNvPr>
          <p:cNvSpPr txBox="1"/>
          <p:nvPr/>
        </p:nvSpPr>
        <p:spPr>
          <a:xfrm>
            <a:off x="476469" y="1711434"/>
            <a:ext cx="1159816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03030"/>
                </a:solidFill>
                <a:latin typeface="Trebuchet MS"/>
              </a:rPr>
              <a:t>CSS3-анимация</a:t>
            </a:r>
            <a:r>
              <a:rPr lang="en-US">
                <a:solidFill>
                  <a:srgbClr val="303030"/>
                </a:solidFill>
                <a:latin typeface="Trebuchet MS"/>
              </a:rPr>
              <a:t> придаёт сайтам динамичность. Она оживляет веб-страницы, улучшая взаимодействие с пользователем. В отличие от CSS3-переходов, создание анимации базируется на ключевых кадрах, которые позволяют автоматически воспроизводить и повторять эффекты на протяжении заданного времени, а также останавливать анимацию внутри цикла.</a:t>
            </a:r>
            <a:endParaRPr lang="en-US"/>
          </a:p>
        </p:txBody>
      </p:sp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2EDA5F5D-3DB0-49C8-BCF4-4F0B3BED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5" y="3648513"/>
            <a:ext cx="23812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57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879458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Анимации в CSS. Cвойствo animation</a:t>
            </a:r>
            <a:endParaRPr lang="ru-RU" sz="3600" b="1" err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44</a:t>
            </a:r>
            <a:endParaRPr lang="ru-RU" altLang="ru-RU" sz="1600" dirty="0"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69206902-E4E8-4454-BC8B-35A11D00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9573" y="2495087"/>
            <a:ext cx="7464095" cy="25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910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879458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Анимации в CSS. animation-name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45</a:t>
            </a:r>
            <a:endParaRPr lang="ru-RU" altLang="ru-RU" sz="1600" dirty="0"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D626A00-A8ED-4F50-AECA-7378FFAE0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297" y="3136502"/>
            <a:ext cx="4547475" cy="2538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E8B744-3C2A-4E7B-9840-0F474DA68AA9}"/>
              </a:ext>
            </a:extLst>
          </p:cNvPr>
          <p:cNvSpPr txBox="1"/>
          <p:nvPr/>
        </p:nvSpPr>
        <p:spPr>
          <a:xfrm>
            <a:off x="1010745" y="2000469"/>
            <a:ext cx="10240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03030"/>
                </a:solidFill>
                <a:latin typeface="Trebuchet MS"/>
              </a:rPr>
              <a:t>Свойство </a:t>
            </a:r>
            <a:r>
              <a:rPr lang="en-US"/>
              <a:t>animation-name</a:t>
            </a:r>
            <a:r>
              <a:rPr lang="en-US">
                <a:solidFill>
                  <a:srgbClr val="303030"/>
                </a:solidFill>
                <a:latin typeface="Trebuchet MS"/>
              </a:rPr>
              <a:t> определяет список применяемых к элементу анимаций.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926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879458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Анимации в CSS. animation-duration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46</a:t>
            </a:r>
            <a:endParaRPr lang="ru-RU" altLang="ru-RU" sz="1600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8B744-3C2A-4E7B-9840-0F474DA68AA9}"/>
              </a:ext>
            </a:extLst>
          </p:cNvPr>
          <p:cNvSpPr txBox="1"/>
          <p:nvPr/>
        </p:nvSpPr>
        <p:spPr>
          <a:xfrm>
            <a:off x="1010745" y="2000469"/>
            <a:ext cx="102405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Свойство </a:t>
            </a:r>
            <a:r>
              <a:rPr lang="en-US">
                <a:latin typeface="Consolas"/>
              </a:rPr>
              <a:t>animation-duration</a:t>
            </a:r>
            <a:r>
              <a:rPr lang="en-US">
                <a:ea typeface="+mn-lt"/>
                <a:cs typeface="+mn-lt"/>
              </a:rPr>
              <a:t> определяет продолжительность одного цикла анимации.</a:t>
            </a:r>
            <a:endParaRPr lang="ru-RU">
              <a:ea typeface="+mn-lt"/>
              <a:cs typeface="+mn-lt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3DBD276D-369E-42BB-9C22-7D5EEE6D7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8469" y="3075191"/>
            <a:ext cx="4626303" cy="2581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33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1098423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Анимации в CSS. animation-timing-function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47</a:t>
            </a:r>
            <a:endParaRPr lang="ru-RU" altLang="ru-RU" sz="1600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8B744-3C2A-4E7B-9840-0F474DA68AA9}"/>
              </a:ext>
            </a:extLst>
          </p:cNvPr>
          <p:cNvSpPr txBox="1"/>
          <p:nvPr/>
        </p:nvSpPr>
        <p:spPr>
          <a:xfrm>
            <a:off x="1010745" y="2000469"/>
            <a:ext cx="102405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Свойство </a:t>
            </a:r>
            <a:r>
              <a:rPr lang="en-US">
                <a:latin typeface="Consolas"/>
              </a:rPr>
              <a:t>animation-timing-function</a:t>
            </a:r>
            <a:r>
              <a:rPr lang="en-US">
                <a:ea typeface="+mn-lt"/>
                <a:cs typeface="+mn-lt"/>
              </a:rPr>
              <a:t> описывает, как будет развиваться анимация между каждой парой ключевых кадров</a:t>
            </a:r>
            <a:endParaRPr lang="ru-RU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BBDEB897-0A82-48D0-A144-D87951683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331" y="3013853"/>
            <a:ext cx="4486165" cy="218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5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1098423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Анимации в CSS. animation-timing-function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48</a:t>
            </a:r>
            <a:endParaRPr lang="ru-RU" altLang="ru-RU" sz="1600" dirty="0">
              <a:cs typeface="Arial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6E1951DD-A39D-4181-B425-499B1B299F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0254176"/>
              </p:ext>
            </p:extLst>
          </p:nvPr>
        </p:nvGraphicFramePr>
        <p:xfrm>
          <a:off x="579454" y="2000819"/>
          <a:ext cx="11208417" cy="3505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5747">
                  <a:extLst>
                    <a:ext uri="{9D8B030D-6E8A-4147-A177-3AD203B41FA5}">
                      <a16:colId xmlns:a16="http://schemas.microsoft.com/office/drawing/2014/main" val="2865572707"/>
                    </a:ext>
                  </a:extLst>
                </a:gridCol>
                <a:gridCol w="8542670">
                  <a:extLst>
                    <a:ext uri="{9D8B030D-6E8A-4147-A177-3AD203B41FA5}">
                      <a16:colId xmlns:a16="http://schemas.microsoft.com/office/drawing/2014/main" val="3666448830"/>
                    </a:ext>
                  </a:extLst>
                </a:gridCol>
              </a:tblGrid>
              <a:tr h="189817">
                <a:tc>
                  <a:txBody>
                    <a:bodyPr/>
                    <a:lstStyle/>
                    <a:p>
                      <a:pPr fontAlgn="t"/>
                      <a:r>
                        <a:rPr lang="af-ZA">
                          <a:effectLst/>
                        </a:rPr>
                        <a:t>ease</a:t>
                      </a:r>
                    </a:p>
                  </a:txBody>
                  <a:tcPr marL="142875" marR="142875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Функция по умолчанию, анимация начинается медленно, разгоняется быстро и замедляется в конце. Соответствует </a:t>
                      </a:r>
                      <a:r>
                        <a:rPr lang="af-ZA">
                          <a:effectLst/>
                        </a:rPr>
                        <a:t>cubic-bezier(0.25,0.1,0.25,1).</a:t>
                      </a:r>
                    </a:p>
                  </a:txBody>
                  <a:tcPr marL="142875" marR="142875" marT="76200" marB="76200"/>
                </a:tc>
                <a:extLst>
                  <a:ext uri="{0D108BD9-81ED-4DB2-BD59-A6C34878D82A}">
                    <a16:rowId xmlns:a16="http://schemas.microsoft.com/office/drawing/2014/main" val="1314157884"/>
                  </a:ext>
                </a:extLst>
              </a:tr>
              <a:tr h="192221">
                <a:tc>
                  <a:txBody>
                    <a:bodyPr/>
                    <a:lstStyle/>
                    <a:p>
                      <a:pPr fontAlgn="t"/>
                      <a:r>
                        <a:rPr lang="af-ZA">
                          <a:effectLst/>
                        </a:rPr>
                        <a:t>ease-in</a:t>
                      </a:r>
                    </a:p>
                  </a:txBody>
                  <a:tcPr marL="142875" marR="142875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Анимация начинается медленно, а затем плавно ускоряется в конце. Соответствует </a:t>
                      </a:r>
                      <a:r>
                        <a:rPr lang="af-ZA">
                          <a:effectLst/>
                        </a:rPr>
                        <a:t>cubic-bezier(0.42,0,1,1).</a:t>
                      </a:r>
                    </a:p>
                  </a:txBody>
                  <a:tcPr marL="142875" marR="142875" marT="76200" marB="76200"/>
                </a:tc>
                <a:extLst>
                  <a:ext uri="{0D108BD9-81ED-4DB2-BD59-A6C34878D82A}">
                    <a16:rowId xmlns:a16="http://schemas.microsoft.com/office/drawing/2014/main" val="1221334631"/>
                  </a:ext>
                </a:extLst>
              </a:tr>
              <a:tr h="189817">
                <a:tc>
                  <a:txBody>
                    <a:bodyPr/>
                    <a:lstStyle/>
                    <a:p>
                      <a:pPr fontAlgn="t"/>
                      <a:r>
                        <a:rPr lang="af-ZA">
                          <a:effectLst/>
                        </a:rPr>
                        <a:t>ease-out</a:t>
                      </a:r>
                    </a:p>
                  </a:txBody>
                  <a:tcPr marL="142875" marR="142875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Анимация начинается быстро и плавно замедляется в конце. Соответствует </a:t>
                      </a:r>
                      <a:r>
                        <a:rPr lang="af-ZA">
                          <a:effectLst/>
                        </a:rPr>
                        <a:t>cubic-bezier(0,0,0.58,1).</a:t>
                      </a:r>
                    </a:p>
                  </a:txBody>
                  <a:tcPr marL="142875" marR="142875" marT="76200" marB="76200"/>
                </a:tc>
                <a:extLst>
                  <a:ext uri="{0D108BD9-81ED-4DB2-BD59-A6C34878D82A}">
                    <a16:rowId xmlns:a16="http://schemas.microsoft.com/office/drawing/2014/main" val="446374570"/>
                  </a:ext>
                </a:extLst>
              </a:tr>
              <a:tr h="192221">
                <a:tc>
                  <a:txBody>
                    <a:bodyPr/>
                    <a:lstStyle/>
                    <a:p>
                      <a:pPr fontAlgn="t"/>
                      <a:r>
                        <a:rPr lang="af-ZA">
                          <a:effectLst/>
                        </a:rPr>
                        <a:t>ease-in-out</a:t>
                      </a:r>
                    </a:p>
                  </a:txBody>
                  <a:tcPr marL="142875" marR="142875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Анимация медленно начинается и медленно заканчивается. Соответствует </a:t>
                      </a:r>
                      <a:r>
                        <a:rPr lang="af-ZA">
                          <a:effectLst/>
                        </a:rPr>
                        <a:t>cubic-bezier(0.42,0,0.58,1).</a:t>
                      </a:r>
                    </a:p>
                  </a:txBody>
                  <a:tcPr marL="142875" marR="142875" marT="76200" marB="76200"/>
                </a:tc>
                <a:extLst>
                  <a:ext uri="{0D108BD9-81ED-4DB2-BD59-A6C34878D82A}">
                    <a16:rowId xmlns:a16="http://schemas.microsoft.com/office/drawing/2014/main" val="1316586987"/>
                  </a:ext>
                </a:extLst>
              </a:tr>
              <a:tr h="189817">
                <a:tc>
                  <a:txBody>
                    <a:bodyPr/>
                    <a:lstStyle/>
                    <a:p>
                      <a:pPr fontAlgn="t"/>
                      <a:r>
                        <a:rPr lang="af-ZA">
                          <a:effectLst/>
                        </a:rPr>
                        <a:t>cubic-bezier(x1, y1, x2, y2)</a:t>
                      </a:r>
                    </a:p>
                  </a:txBody>
                  <a:tcPr marL="142875" marR="142875" marT="76200" marB="7620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ru-RU">
                          <a:effectLst/>
                        </a:rPr>
                        <a:t>Позволяет вручную установить значения от 0 до 1. </a:t>
                      </a:r>
                    </a:p>
                  </a:txBody>
                  <a:tcPr marL="142875" marR="142875" marT="76200" marB="76200"/>
                </a:tc>
                <a:extLst>
                  <a:ext uri="{0D108BD9-81ED-4DB2-BD59-A6C34878D82A}">
                    <a16:rowId xmlns:a16="http://schemas.microsoft.com/office/drawing/2014/main" val="28932673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95999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009264" y="880478"/>
            <a:ext cx="10984235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Анимации в CSS. animation-delay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49</a:t>
            </a:r>
            <a:endParaRPr lang="ru-RU" altLang="ru-RU" sz="1600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E8B744-3C2A-4E7B-9840-0F474DA68AA9}"/>
              </a:ext>
            </a:extLst>
          </p:cNvPr>
          <p:cNvSpPr txBox="1"/>
          <p:nvPr/>
        </p:nvSpPr>
        <p:spPr>
          <a:xfrm>
            <a:off x="1010745" y="2000469"/>
            <a:ext cx="1024057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ea typeface="+mn-lt"/>
                <a:cs typeface="+mn-lt"/>
              </a:rPr>
              <a:t>Свойство </a:t>
            </a:r>
            <a:r>
              <a:rPr lang="en-US">
                <a:latin typeface="Consolas"/>
              </a:rPr>
              <a:t>animation-delay</a:t>
            </a:r>
            <a:r>
              <a:rPr lang="en-US">
                <a:ea typeface="+mn-lt"/>
                <a:cs typeface="+mn-lt"/>
              </a:rPr>
              <a:t> определяет, когда анимация начнется. Задается в секундах </a:t>
            </a:r>
            <a:r>
              <a:rPr lang="en-US">
                <a:latin typeface="Consolas"/>
                <a:ea typeface="+mn-lt"/>
                <a:cs typeface="+mn-lt"/>
              </a:rPr>
              <a:t>s</a:t>
            </a:r>
            <a:r>
              <a:rPr lang="en-US">
                <a:ea typeface="+mn-lt"/>
                <a:cs typeface="+mn-lt"/>
              </a:rPr>
              <a:t> или миллисекундах </a:t>
            </a:r>
            <a:r>
              <a:rPr lang="en-US">
                <a:latin typeface="Consolas"/>
                <a:ea typeface="+mn-lt"/>
                <a:cs typeface="+mn-lt"/>
              </a:rPr>
              <a:t>ms</a:t>
            </a:r>
            <a:r>
              <a:rPr lang="en-US">
                <a:ea typeface="+mn-lt"/>
                <a:cs typeface="+mn-lt"/>
              </a:rPr>
              <a:t>.</a:t>
            </a:r>
            <a:endParaRPr lang="ru-RU"/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349413B3-1821-4397-AE45-596A3E85A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021" y="2943784"/>
            <a:ext cx="5029200" cy="245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83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5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dirty="0">
                <a:latin typeface="Arial"/>
                <a:cs typeface="Arial"/>
              </a:rPr>
              <a:t>Чтобы включить модуль </a:t>
            </a:r>
            <a:r>
              <a:rPr lang="ru-RU" sz="1800" dirty="0" err="1">
                <a:latin typeface="Arial"/>
                <a:cs typeface="Arial"/>
              </a:rPr>
              <a:t>Flexbox</a:t>
            </a:r>
            <a:r>
              <a:rPr lang="ru-RU" sz="1800" dirty="0">
                <a:latin typeface="Arial"/>
                <a:cs typeface="Arial"/>
              </a:rPr>
              <a:t> и его свойства начали функционировать, в первую очередь нужно написать </a:t>
            </a:r>
            <a:r>
              <a:rPr lang="ru-RU" sz="1800" dirty="0" err="1">
                <a:latin typeface="Arial"/>
                <a:cs typeface="Arial"/>
              </a:rPr>
              <a:t>display</a:t>
            </a:r>
            <a:r>
              <a:rPr lang="ru-RU" sz="1800" dirty="0">
                <a:latin typeface="Arial"/>
                <a:cs typeface="Arial"/>
              </a:rPr>
              <a:t>: </a:t>
            </a:r>
            <a:r>
              <a:rPr lang="ru-RU" sz="1800" dirty="0" err="1">
                <a:latin typeface="Arial"/>
                <a:cs typeface="Arial"/>
              </a:rPr>
              <a:t>flex</a:t>
            </a:r>
            <a:r>
              <a:rPr lang="ru-RU" sz="1800" dirty="0">
                <a:latin typeface="Arial"/>
                <a:cs typeface="Arial"/>
              </a:rPr>
              <a:t>;</a:t>
            </a:r>
            <a:endParaRPr lang="ru-RU" sz="1800" dirty="0" err="1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389F4625-793E-47FC-B087-E6D86D453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1780" y="3068496"/>
            <a:ext cx="7823200" cy="247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656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807816" y="880478"/>
            <a:ext cx="1126451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Анимации в CSS. Построение ключей анимации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50</a:t>
            </a:r>
            <a:endParaRPr lang="ru-RU" altLang="ru-RU" sz="1600" dirty="0">
              <a:cs typeface="Arial"/>
            </a:endParaRPr>
          </a:p>
        </p:txBody>
      </p:sp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70A46A-4493-4F86-AC90-1A283F157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296" y="2183177"/>
            <a:ext cx="5992647" cy="418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9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807816" y="880478"/>
            <a:ext cx="1126451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Анимации в CSS. Пример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cs typeface="Arial"/>
              </a:rPr>
              <a:t>51</a:t>
            </a:r>
            <a:endParaRPr lang="ru-RU" altLang="ru-RU" sz="16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57BE1C8-62DD-453C-B0A2-B4A746C4E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62" y="1875232"/>
            <a:ext cx="4573751" cy="2231672"/>
          </a:xfrm>
          <a:prstGeom prst="rect">
            <a:avLst/>
          </a:prstGeom>
        </p:spPr>
      </p:pic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DE4BF84-9480-45C7-97BD-5538945EE5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538" y="1645941"/>
            <a:ext cx="5239406" cy="43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340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807816" y="880478"/>
            <a:ext cx="1126451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Анимации в CSS. Пример. Результат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52</a:t>
            </a:r>
            <a:endParaRPr lang="ru-RU" altLang="ru-RU" sz="1600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6498FF-7B2C-4DA2-B864-9B29B6B33C16}"/>
              </a:ext>
            </a:extLst>
          </p:cNvPr>
          <p:cNvSpPr txBox="1"/>
          <p:nvPr/>
        </p:nvSpPr>
        <p:spPr>
          <a:xfrm>
            <a:off x="625366" y="2438400"/>
            <a:ext cx="614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0%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B100B8D-F2E9-4951-A204-3B90B39E0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262" y="2840640"/>
            <a:ext cx="1981200" cy="1562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90E61-E3A3-4CB7-BFC9-3F9B6BE7E5CB}"/>
              </a:ext>
            </a:extLst>
          </p:cNvPr>
          <p:cNvSpPr txBox="1"/>
          <p:nvPr/>
        </p:nvSpPr>
        <p:spPr>
          <a:xfrm>
            <a:off x="4417848" y="2350813"/>
            <a:ext cx="614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50%</a:t>
            </a:r>
          </a:p>
        </p:txBody>
      </p:sp>
      <p:pic>
        <p:nvPicPr>
          <p:cNvPr id="8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614743E-C8B2-461A-BD4D-65730C41C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580" y="2841844"/>
            <a:ext cx="1962150" cy="1314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095B37-1E17-4D7C-902E-C0AEF250D1F3}"/>
              </a:ext>
            </a:extLst>
          </p:cNvPr>
          <p:cNvSpPr txBox="1"/>
          <p:nvPr/>
        </p:nvSpPr>
        <p:spPr>
          <a:xfrm>
            <a:off x="8070192" y="2350812"/>
            <a:ext cx="8688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ru-RU"/>
              <a:t>100%</a:t>
            </a:r>
          </a:p>
        </p:txBody>
      </p:sp>
      <p:pic>
        <p:nvPicPr>
          <p:cNvPr id="10" name="Рисунок 11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B9F81CC-1341-4224-9973-A55F4A51F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21" y="2841242"/>
            <a:ext cx="198120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171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807816" y="880478"/>
            <a:ext cx="1126451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Адаптив. Медиа-запросы в CSS 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53</a:t>
            </a:r>
            <a:endParaRPr lang="ru-RU" altLang="ru-RU" sz="1600" dirty="0"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EAFF8F-6C06-400B-9338-15C847C61C68}"/>
              </a:ext>
            </a:extLst>
          </p:cNvPr>
          <p:cNvSpPr txBox="1"/>
          <p:nvPr/>
        </p:nvSpPr>
        <p:spPr>
          <a:xfrm>
            <a:off x="809297" y="1825297"/>
            <a:ext cx="1115147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03030"/>
                </a:solidFill>
                <a:latin typeface="Trebuchet MS"/>
              </a:rPr>
              <a:t>В 2001 году в HTML4 и CSS2 была введена поддержка аппаратно-зависимых таблиц стилей, позволившая создавать стили и таблицы стилей для определенных типов устройств. В качестве медиа-типов были определены следующие: </a:t>
            </a:r>
            <a:r>
              <a:rPr lang="en-US"/>
              <a:t>aural</a:t>
            </a:r>
            <a:r>
              <a:rPr lang="en-US">
                <a:solidFill>
                  <a:srgbClr val="303030"/>
                </a:solidFill>
                <a:latin typeface="Trebuchet MS"/>
              </a:rPr>
              <a:t>, </a:t>
            </a:r>
            <a:r>
              <a:rPr lang="en-US"/>
              <a:t>braille</a:t>
            </a:r>
            <a:r>
              <a:rPr lang="en-US">
                <a:solidFill>
                  <a:srgbClr val="303030"/>
                </a:solidFill>
                <a:latin typeface="Trebuchet MS"/>
              </a:rPr>
              <a:t>, </a:t>
            </a:r>
            <a:r>
              <a:rPr lang="en-US"/>
              <a:t>handheld</a:t>
            </a:r>
            <a:r>
              <a:rPr lang="en-US">
                <a:solidFill>
                  <a:srgbClr val="303030"/>
                </a:solidFill>
                <a:latin typeface="Trebuchet MS"/>
              </a:rPr>
              <a:t>, </a:t>
            </a:r>
            <a:r>
              <a:rPr lang="en-US"/>
              <a:t>print</a:t>
            </a:r>
            <a:r>
              <a:rPr lang="en-US">
                <a:solidFill>
                  <a:srgbClr val="303030"/>
                </a:solidFill>
                <a:latin typeface="Trebuchet MS"/>
              </a:rPr>
              <a:t>, </a:t>
            </a:r>
            <a:r>
              <a:rPr lang="en-US"/>
              <a:t>projection</a:t>
            </a:r>
            <a:r>
              <a:rPr lang="en-US">
                <a:solidFill>
                  <a:srgbClr val="303030"/>
                </a:solidFill>
                <a:latin typeface="Trebuchet MS"/>
              </a:rPr>
              <a:t>, </a:t>
            </a:r>
            <a:r>
              <a:rPr lang="en-US"/>
              <a:t>screen</a:t>
            </a:r>
            <a:r>
              <a:rPr lang="en-US">
                <a:solidFill>
                  <a:srgbClr val="303030"/>
                </a:solidFill>
                <a:latin typeface="Trebuchet MS"/>
              </a:rPr>
              <a:t>, </a:t>
            </a:r>
            <a:r>
              <a:rPr lang="en-US"/>
              <a:t>tty</a:t>
            </a:r>
            <a:r>
              <a:rPr lang="en-US">
                <a:solidFill>
                  <a:srgbClr val="303030"/>
                </a:solidFill>
                <a:latin typeface="Trebuchet MS"/>
              </a:rPr>
              <a:t>, </a:t>
            </a:r>
            <a:r>
              <a:rPr lang="en-US"/>
              <a:t>tv</a:t>
            </a:r>
            <a:r>
              <a:rPr lang="en-US">
                <a:solidFill>
                  <a:srgbClr val="303030"/>
                </a:solidFill>
                <a:latin typeface="Trebuchet MS"/>
              </a:rPr>
              <a:t>. Таким образом, браузер применял таблицу стилей только в случае, когда активизировался данный тип устройства.</a:t>
            </a:r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E4E35CA1-E213-4801-B548-50B463F9E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582" y="3482099"/>
            <a:ext cx="2976836" cy="297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451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807816" y="880478"/>
            <a:ext cx="1126451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Адаптив. Медиа-запросы в CSS 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54</a:t>
            </a:r>
            <a:endParaRPr lang="ru-RU" altLang="ru-RU" sz="1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62B17-452A-4639-BDA0-5C9B227476EE}"/>
              </a:ext>
            </a:extLst>
          </p:cNvPr>
          <p:cNvSpPr txBox="1"/>
          <p:nvPr/>
        </p:nvSpPr>
        <p:spPr>
          <a:xfrm>
            <a:off x="642882" y="1860332"/>
            <a:ext cx="1111643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В первую очередь нужно написать в HTML файле </a:t>
            </a:r>
            <a:r>
              <a:rPr lang="ru-RU" dirty="0">
                <a:ea typeface="+mn-lt"/>
                <a:cs typeface="+mn-lt"/>
              </a:rPr>
              <a:t>команду, </a:t>
            </a:r>
            <a:r>
              <a:rPr lang="ru-RU" dirty="0">
                <a:cs typeface="Calibri"/>
              </a:rPr>
              <a:t>разрешающую адаптив на данной странице сайта</a:t>
            </a:r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50A60DC-C3E2-433A-ADDF-1456D6CC6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710" y="2961850"/>
            <a:ext cx="8891751" cy="2747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052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807816" y="880478"/>
            <a:ext cx="1126451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Адаптив. Медиа-запросы в CSS. Пример 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55</a:t>
            </a:r>
            <a:endParaRPr lang="ru-RU" altLang="ru-RU" sz="1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62B17-452A-4639-BDA0-5C9B227476EE}"/>
              </a:ext>
            </a:extLst>
          </p:cNvPr>
          <p:cNvSpPr txBox="1"/>
          <p:nvPr/>
        </p:nvSpPr>
        <p:spPr>
          <a:xfrm>
            <a:off x="809296" y="1790263"/>
            <a:ext cx="106084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Теперь в CSS файле можно писать медиа-запросы, позволяющие адаптировать контент сайта под разные размеры экранов </a:t>
            </a:r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7AE4BD7D-DE09-42AA-A92F-897A0300A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97" y="2435093"/>
            <a:ext cx="4775200" cy="2390710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3C8945C-37BA-430F-A102-424D20CF6F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04" y="2439635"/>
            <a:ext cx="4836510" cy="366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6633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807816" y="880478"/>
            <a:ext cx="1126451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Адаптив. Медиа-запросы в CSS. Результат </a:t>
            </a:r>
            <a:endParaRPr lang="ru-RU" sz="3600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56</a:t>
            </a:r>
            <a:endParaRPr lang="ru-RU" altLang="ru-RU" sz="1600" dirty="0"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62B17-452A-4639-BDA0-5C9B227476EE}"/>
              </a:ext>
            </a:extLst>
          </p:cNvPr>
          <p:cNvSpPr txBox="1"/>
          <p:nvPr/>
        </p:nvSpPr>
        <p:spPr>
          <a:xfrm>
            <a:off x="809296" y="1711435"/>
            <a:ext cx="1060844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cs typeface="Calibri"/>
              </a:rPr>
              <a:t>В данном случае размер шрифта равняется 4rem (64px) до 1001px (ширины экрана) включительно. </a:t>
            </a:r>
            <a:r>
              <a:rPr lang="ru-RU">
                <a:cs typeface="Calibri"/>
              </a:rPr>
              <a:t>Следовательно, от 0 до 1000px влючительно размер шрифта будет равнятся 1rem (16px)</a:t>
            </a:r>
            <a:endParaRPr lang="ru-RU" dirty="0">
              <a:cs typeface="Calibri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C73F29-C059-4671-BB43-DA39C4932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86" y="2573334"/>
            <a:ext cx="4529959" cy="2963815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72B33812-52D1-48A4-BA16-96F1DEED3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435" y="2576944"/>
            <a:ext cx="6973613" cy="201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7934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http://www.iconsearch.ru/uploads/icons/humano2/128x128/dialog-question.png">
            <a:extLst>
              <a:ext uri="{FF2B5EF4-FFF2-40B4-BE49-F238E27FC236}">
                <a16:creationId xmlns:a16="http://schemas.microsoft.com/office/drawing/2014/main" id="{BE658E0F-2B57-4CE9-B8D8-40637457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656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2">
            <a:extLst>
              <a:ext uri="{FF2B5EF4-FFF2-40B4-BE49-F238E27FC236}">
                <a16:creationId xmlns:a16="http://schemas.microsoft.com/office/drawing/2014/main" id="{24EDE16A-1265-47E8-A679-748FD7320341}"/>
              </a:ext>
            </a:extLst>
          </p:cNvPr>
          <p:cNvSpPr>
            <a:spLocks/>
          </p:cNvSpPr>
          <p:nvPr/>
        </p:nvSpPr>
        <p:spPr bwMode="auto">
          <a:xfrm>
            <a:off x="1905000" y="1071212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ru-RU" altLang="ru-RU" sz="3500"/>
              <a:t>Вопросы</a:t>
            </a:r>
          </a:p>
        </p:txBody>
      </p:sp>
      <p:sp>
        <p:nvSpPr>
          <p:cNvPr id="30725" name="Rectangle 6">
            <a:extLst>
              <a:ext uri="{FF2B5EF4-FFF2-40B4-BE49-F238E27FC236}">
                <a16:creationId xmlns:a16="http://schemas.microsoft.com/office/drawing/2014/main" id="{425CF7FF-01FC-44E6-912E-FC411076C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1773239"/>
            <a:ext cx="251936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ru-RU" altLang="ru-RU" sz="30000" b="1" dirty="0">
                <a:solidFill>
                  <a:srgbClr val="FF0000"/>
                </a:solidFill>
              </a:rPr>
              <a:t>?</a:t>
            </a:r>
            <a:endParaRPr lang="ru-RU" altLang="ru-RU" sz="30000" b="1" i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0234FA6C-DD3E-4367-BE0A-4CAEED773770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57</a:t>
            </a:r>
            <a:endParaRPr lang="ru-RU" altLang="ru-RU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4462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Дополнительная литература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61752" y="2340277"/>
            <a:ext cx="8349049" cy="3785887"/>
          </a:xfrm>
        </p:spPr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2"/>
              </a:rPr>
              <a:t>https://html5book.ru/css-position/</a:t>
            </a:r>
            <a:endParaRPr lang="ru-RU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ru-RU" sz="2800" dirty="0">
                <a:ea typeface="+mn-lt"/>
                <a:cs typeface="+mn-lt"/>
                <a:hlinkClick r:id="rId3"/>
              </a:rPr>
              <a:t>https://html5book.ru/css3-animation/</a:t>
            </a:r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4"/>
              </a:rPr>
              <a:t>https://learn.javascript.ru/css-animations</a:t>
            </a: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5"/>
              </a:rPr>
              <a:t>https://html5book.ru/css3-mediazaprosy/</a:t>
            </a:r>
            <a:endParaRPr lang="en-US" sz="2800" dirty="0">
              <a:ea typeface="+mn-lt"/>
              <a:cs typeface="+mn-lt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480EDB9-2D5F-48D5-B458-D97F25B52DC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5298476-12F0-4C2C-9877-8911879A4219}" type="slidenum">
              <a:rPr lang="ru-RU" altLang="ru-RU" sz="1600"/>
              <a:pPr algn="r" eaLnBrk="1" hangingPunct="1">
                <a:spcBef>
                  <a:spcPct val="0"/>
                </a:spcBef>
                <a:buFontTx/>
                <a:buNone/>
              </a:pPr>
              <a:t>58</a:t>
            </a:fld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7692685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1000">
              <a:schemeClr val="bg1"/>
            </a:gs>
            <a:gs pos="10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E26A0-0BD0-4F5C-8BB0-20379574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298" y="3067324"/>
            <a:ext cx="7923048" cy="654324"/>
          </a:xfrm>
        </p:spPr>
        <p:txBody>
          <a:bodyPr lIns="91440" tIns="45720" rIns="91440" bIns="45720" anchor="b"/>
          <a:lstStyle/>
          <a:p>
            <a:r>
              <a:rPr lang="ru-RU" b="1" dirty="0"/>
              <a:t>Спасибо за внимание!</a:t>
            </a:r>
            <a:endParaRPr lang="ru-RU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073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6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781713" cy="67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 err="1">
                <a:latin typeface="Arial"/>
                <a:cs typeface="Arial"/>
              </a:rPr>
              <a:t>flex-direction</a:t>
            </a:r>
            <a:r>
              <a:rPr lang="ru-RU" sz="1800" dirty="0">
                <a:latin typeface="Arial"/>
                <a:cs typeface="Arial"/>
              </a:rPr>
              <a:t> - Устанавливает основную ось, таким образом определяя направление </a:t>
            </a:r>
            <a:r>
              <a:rPr lang="ru-RU" sz="1800" dirty="0" err="1">
                <a:latin typeface="Arial"/>
                <a:cs typeface="Arial"/>
              </a:rPr>
              <a:t>flex</a:t>
            </a:r>
            <a:r>
              <a:rPr lang="ru-RU" sz="1800" dirty="0">
                <a:latin typeface="Arial"/>
                <a:cs typeface="Arial"/>
              </a:rPr>
              <a:t> элементов, помещаемых в </a:t>
            </a:r>
            <a:r>
              <a:rPr lang="ru-RU" sz="1800" dirty="0" err="1">
                <a:latin typeface="Arial"/>
                <a:cs typeface="Arial"/>
              </a:rPr>
              <a:t>flex</a:t>
            </a:r>
            <a:r>
              <a:rPr lang="ru-RU" sz="1800" dirty="0">
                <a:latin typeface="Arial"/>
                <a:cs typeface="Arial"/>
              </a:rPr>
              <a:t> контейнер</a:t>
            </a:r>
            <a:endParaRPr lang="ru-RU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AF1FABAB-B3A7-4A2D-AAA3-30EB83472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952" y="3056093"/>
            <a:ext cx="5169337" cy="219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340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7</a:t>
            </a:r>
            <a:endParaRPr lang="ru-RU" dirty="0"/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F9469507-9E1E-4352-9FDB-D247877C7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262" y="1859807"/>
            <a:ext cx="7104993" cy="22362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2BCF80-CA11-4EAE-AC36-9E60DBFDB429}"/>
              </a:ext>
            </a:extLst>
          </p:cNvPr>
          <p:cNvSpPr txBox="1"/>
          <p:nvPr/>
        </p:nvSpPr>
        <p:spPr>
          <a:xfrm>
            <a:off x="2473435" y="4575504"/>
            <a:ext cx="743782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b="1">
                <a:solidFill>
                  <a:srgbClr val="111111"/>
                </a:solidFill>
                <a:latin typeface="-apple-system"/>
              </a:rPr>
              <a:t>row</a:t>
            </a:r>
            <a:r>
              <a:rPr lang="en-US">
                <a:solidFill>
                  <a:srgbClr val="111111"/>
                </a:solidFill>
                <a:latin typeface="-apple-system"/>
              </a:rPr>
              <a:t> (по умолчанию): слева направо в </a:t>
            </a:r>
            <a:r>
              <a:rPr lang="en-US" b="1">
                <a:solidFill>
                  <a:srgbClr val="111111"/>
                </a:solidFill>
                <a:latin typeface="-apple-system"/>
              </a:rPr>
              <a:t>ltr</a:t>
            </a:r>
            <a:r>
              <a:rPr lang="en-US">
                <a:solidFill>
                  <a:srgbClr val="111111"/>
                </a:solidFill>
                <a:latin typeface="-apple-system"/>
              </a:rPr>
              <a:t>; справа налево в </a:t>
            </a:r>
            <a:r>
              <a:rPr lang="en-US" b="1">
                <a:solidFill>
                  <a:srgbClr val="111111"/>
                </a:solidFill>
                <a:latin typeface="-apple-system"/>
              </a:rPr>
              <a:t>rtl</a:t>
            </a:r>
          </a:p>
          <a:p>
            <a:pPr>
              <a:buChar char="•"/>
            </a:pPr>
            <a:r>
              <a:rPr lang="en-US" b="1">
                <a:solidFill>
                  <a:srgbClr val="111111"/>
                </a:solidFill>
                <a:latin typeface="-apple-system"/>
              </a:rPr>
              <a:t>row-reverse</a:t>
            </a:r>
            <a:r>
              <a:rPr lang="en-US">
                <a:solidFill>
                  <a:srgbClr val="111111"/>
                </a:solidFill>
                <a:latin typeface="-apple-system"/>
              </a:rPr>
              <a:t> справа налево </a:t>
            </a:r>
            <a:r>
              <a:rPr lang="en-US" b="1">
                <a:solidFill>
                  <a:srgbClr val="111111"/>
                </a:solidFill>
                <a:latin typeface="-apple-system"/>
              </a:rPr>
              <a:t>ltr</a:t>
            </a:r>
            <a:r>
              <a:rPr lang="en-US">
                <a:solidFill>
                  <a:srgbClr val="111111"/>
                </a:solidFill>
                <a:latin typeface="-apple-system"/>
              </a:rPr>
              <a:t>; слева направо в </a:t>
            </a:r>
            <a:r>
              <a:rPr lang="en-US" b="1">
                <a:solidFill>
                  <a:srgbClr val="111111"/>
                </a:solidFill>
                <a:latin typeface="-apple-system"/>
              </a:rPr>
              <a:t>rtl</a:t>
            </a:r>
          </a:p>
          <a:p>
            <a:pPr>
              <a:buChar char="•"/>
            </a:pPr>
            <a:r>
              <a:rPr lang="en-US" b="1">
                <a:solidFill>
                  <a:srgbClr val="111111"/>
                </a:solidFill>
                <a:latin typeface="-apple-system"/>
              </a:rPr>
              <a:t>column</a:t>
            </a:r>
            <a:r>
              <a:rPr lang="en-US">
                <a:solidFill>
                  <a:srgbClr val="111111"/>
                </a:solidFill>
                <a:latin typeface="-apple-system"/>
              </a:rPr>
              <a:t>: так же, как и </a:t>
            </a:r>
            <a:r>
              <a:rPr lang="en-US" b="1">
                <a:solidFill>
                  <a:srgbClr val="111111"/>
                </a:solidFill>
                <a:latin typeface="-apple-system"/>
              </a:rPr>
              <a:t>row</a:t>
            </a:r>
            <a:r>
              <a:rPr lang="en-US">
                <a:solidFill>
                  <a:srgbClr val="111111"/>
                </a:solidFill>
                <a:latin typeface="-apple-system"/>
              </a:rPr>
              <a:t> но сверху вниз</a:t>
            </a:r>
          </a:p>
          <a:p>
            <a:pPr>
              <a:buChar char="•"/>
            </a:pPr>
            <a:r>
              <a:rPr lang="en-US" b="1">
                <a:solidFill>
                  <a:srgbClr val="111111"/>
                </a:solidFill>
                <a:latin typeface="-apple-system"/>
              </a:rPr>
              <a:t>column-reverse</a:t>
            </a:r>
            <a:r>
              <a:rPr lang="en-US">
                <a:solidFill>
                  <a:srgbClr val="111111"/>
                </a:solidFill>
                <a:latin typeface="-apple-system"/>
              </a:rPr>
              <a:t>: то же самое, </a:t>
            </a:r>
            <a:r>
              <a:rPr lang="en-US" b="1">
                <a:solidFill>
                  <a:srgbClr val="111111"/>
                </a:solidFill>
                <a:latin typeface="-apple-system"/>
              </a:rPr>
              <a:t>row-reverse</a:t>
            </a:r>
            <a:r>
              <a:rPr lang="en-US">
                <a:solidFill>
                  <a:srgbClr val="111111"/>
                </a:solidFill>
                <a:latin typeface="-apple-system"/>
              </a:rPr>
              <a:t> но снизу вверх</a:t>
            </a:r>
          </a:p>
        </p:txBody>
      </p:sp>
    </p:spTree>
    <p:extLst>
      <p:ext uri="{BB962C8B-B14F-4D97-AF65-F5344CB8AC3E}">
        <p14:creationId xmlns:p14="http://schemas.microsoft.com/office/powerpoint/2010/main" val="1356693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8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781713" cy="677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 err="1">
                <a:latin typeface="Arial"/>
                <a:cs typeface="Arial"/>
              </a:rPr>
              <a:t>flex-wrap</a:t>
            </a:r>
            <a:r>
              <a:rPr lang="ru-RU" sz="1800" dirty="0">
                <a:latin typeface="Arial"/>
                <a:cs typeface="Arial"/>
              </a:rPr>
              <a:t> - По умолчанию гибкие элементы будут пытаться уместиться на одной строке. Вы можете изменить это и позволить элементам переходить на новую строку по мере необходимости с помощью этого свойства.</a:t>
            </a:r>
            <a:endParaRPr lang="ru-RU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4" name="Рисунок 5" descr="Изображение выглядит как текст, коллекция картинок, векторная графика&#10;&#10;Автоматически созданное описание">
            <a:extLst>
              <a:ext uri="{FF2B5EF4-FFF2-40B4-BE49-F238E27FC236}">
                <a16:creationId xmlns:a16="http://schemas.microsoft.com/office/drawing/2014/main" id="{F76C0C5A-D035-4707-B215-CEBCA249A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917" y="3063486"/>
            <a:ext cx="5756165" cy="27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5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Модуль </a:t>
            </a:r>
            <a:r>
              <a:rPr lang="ru-RU" sz="3600" b="1" dirty="0" err="1">
                <a:latin typeface="Arial"/>
                <a:cs typeface="Arial"/>
              </a:rPr>
              <a:t>Flexbox</a:t>
            </a:r>
            <a:r>
              <a:rPr lang="ru-RU" sz="3600" b="1" dirty="0">
                <a:latin typeface="Arial"/>
                <a:cs typeface="Arial"/>
              </a:rPr>
              <a:t>. Основные свойства</a:t>
            </a:r>
            <a:endParaRPr lang="ru-RU" sz="3600" b="1" dirty="0" err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 dirty="0">
                <a:latin typeface="Arial"/>
                <a:cs typeface="Arial"/>
              </a:rPr>
              <a:t>9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2BCF80-CA11-4EAE-AC36-9E60DBFDB429}"/>
              </a:ext>
            </a:extLst>
          </p:cNvPr>
          <p:cNvSpPr txBox="1"/>
          <p:nvPr/>
        </p:nvSpPr>
        <p:spPr>
          <a:xfrm>
            <a:off x="2123090" y="4934607"/>
            <a:ext cx="81122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b="1" dirty="0" err="1">
                <a:ea typeface="+mn-lt"/>
                <a:cs typeface="+mn-lt"/>
              </a:rPr>
              <a:t>nowrap</a:t>
            </a:r>
            <a:r>
              <a:rPr lang="en-US" dirty="0">
                <a:ea typeface="+mn-lt"/>
                <a:cs typeface="+mn-lt"/>
              </a:rPr>
              <a:t> (</a:t>
            </a:r>
            <a:r>
              <a:rPr lang="en-US" dirty="0" err="1">
                <a:ea typeface="+mn-lt"/>
                <a:cs typeface="+mn-lt"/>
              </a:rPr>
              <a:t>по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умолчанию</a:t>
            </a:r>
            <a:r>
              <a:rPr lang="en-US" dirty="0">
                <a:ea typeface="+mn-lt"/>
                <a:cs typeface="+mn-lt"/>
              </a:rPr>
              <a:t>): </a:t>
            </a:r>
            <a:r>
              <a:rPr lang="en-US" dirty="0" err="1">
                <a:ea typeface="+mn-lt"/>
                <a:cs typeface="+mn-lt"/>
              </a:rPr>
              <a:t>все</a:t>
            </a:r>
            <a:r>
              <a:rPr lang="en-US" dirty="0">
                <a:ea typeface="+mn-lt"/>
                <a:cs typeface="+mn-lt"/>
              </a:rPr>
              <a:t> flex 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будут</a:t>
            </a:r>
            <a:r>
              <a:rPr lang="en-US" dirty="0">
                <a:ea typeface="+mn-lt"/>
                <a:cs typeface="+mn-lt"/>
              </a:rPr>
              <a:t> в </a:t>
            </a:r>
            <a:r>
              <a:rPr lang="en-US" dirty="0" err="1">
                <a:ea typeface="+mn-lt"/>
                <a:cs typeface="+mn-lt"/>
              </a:rPr>
              <a:t>одной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строке</a:t>
            </a:r>
            <a:endParaRPr lang="ru-RU" dirty="0" err="1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wrap</a:t>
            </a:r>
            <a:r>
              <a:rPr lang="en-US" dirty="0">
                <a:ea typeface="+mn-lt"/>
                <a:cs typeface="+mn-lt"/>
              </a:rPr>
              <a:t>: flex-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будут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перенесены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несколько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строк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сверху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вниз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Font typeface="Arial"/>
              <a:buChar char="•"/>
            </a:pPr>
            <a:r>
              <a:rPr lang="en-US" b="1" dirty="0">
                <a:ea typeface="+mn-lt"/>
                <a:cs typeface="+mn-lt"/>
              </a:rPr>
              <a:t>wrap-reverse</a:t>
            </a:r>
            <a:r>
              <a:rPr lang="en-US" dirty="0">
                <a:ea typeface="+mn-lt"/>
                <a:cs typeface="+mn-lt"/>
              </a:rPr>
              <a:t>: flex-</a:t>
            </a:r>
            <a:r>
              <a:rPr lang="en-US" dirty="0" err="1">
                <a:ea typeface="+mn-lt"/>
                <a:cs typeface="+mn-lt"/>
              </a:rPr>
              <a:t>элементы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будут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перенесены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на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несколько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строк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снизу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вверх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>
              <a:buChar char="•"/>
            </a:pPr>
            <a:endParaRPr lang="en-US" b="1" dirty="0">
              <a:solidFill>
                <a:srgbClr val="111111"/>
              </a:solidFill>
              <a:latin typeface="-apple-system"/>
            </a:endParaRPr>
          </a:p>
        </p:txBody>
      </p:sp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4B5AD5DC-445A-46FE-968B-5143669A4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21" y="1999944"/>
            <a:ext cx="7569200" cy="238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28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59</Slides>
  <Notes>55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59</vt:i4>
      </vt:variant>
    </vt:vector>
  </HeadingPairs>
  <TitlesOfParts>
    <vt:vector size="61" baseType="lpstr">
      <vt:lpstr>Тема Office</vt:lpstr>
      <vt:lpstr>Специальное оформление</vt:lpstr>
      <vt:lpstr>Разработка клиентских частей интернет ресурсов  осень-зима 2021</vt:lpstr>
      <vt:lpstr>Модуль Flexbox, свойство position, псевдоэлементы, переменные, анимации, адаптив  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Дополнительная литература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799</cp:revision>
  <dcterms:created xsi:type="dcterms:W3CDTF">2021-10-06T03:14:37Z</dcterms:created>
  <dcterms:modified xsi:type="dcterms:W3CDTF">2021-10-06T09:32:31Z</dcterms:modified>
</cp:coreProperties>
</file>